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433" r:id="rId3"/>
    <p:sldId id="432" r:id="rId4"/>
    <p:sldId id="434" r:id="rId5"/>
    <p:sldId id="303" r:id="rId6"/>
    <p:sldId id="307" r:id="rId7"/>
    <p:sldId id="30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  <p:sldId id="442" r:id="rId18"/>
    <p:sldId id="443" r:id="rId19"/>
    <p:sldId id="444" r:id="rId20"/>
    <p:sldId id="446" r:id="rId21"/>
    <p:sldId id="257" r:id="rId2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07E"/>
    <a:srgbClr val="ED7D31"/>
    <a:srgbClr val="D60093"/>
    <a:srgbClr val="FF9933"/>
    <a:srgbClr val="FFFFFF"/>
    <a:srgbClr val="FF9021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42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616E1EC-2E6E-4AB9-A9B2-91B432E520D9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23E403E-C9D8-4202-AF8A-FF4ADBA2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10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E403E-C9D8-4202-AF8A-FF4ADBA2BA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60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F032-4810-4858-8D2C-DEFB70C6252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86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6145487"/>
              </p:ext>
            </p:extLst>
          </p:nvPr>
        </p:nvGraphicFramePr>
        <p:xfrm>
          <a:off x="0" y="3602038"/>
          <a:ext cx="12192000" cy="325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495685043"/>
                    </a:ext>
                  </a:extLst>
                </a:gridCol>
              </a:tblGrid>
              <a:tr h="32559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6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90552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EVENT NAME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EVENT DATE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andrea@Pellegram.co.uk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06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8959"/>
            <a:ext cx="1170468" cy="10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30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20871744"/>
              </p:ext>
            </p:extLst>
          </p:nvPr>
        </p:nvGraphicFramePr>
        <p:xfrm>
          <a:off x="0" y="0"/>
          <a:ext cx="12192002" cy="1701800"/>
        </p:xfrm>
        <a:graphic>
          <a:graphicData uri="http://schemas.openxmlformats.org/drawingml/2006/table">
            <a:tbl>
              <a:tblPr firstRow="1" bandRow="1"/>
              <a:tblGrid>
                <a:gridCol w="1219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0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8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70328"/>
            <a:ext cx="105156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400" b="1">
                <a:solidFill>
                  <a:schemeClr val="tx1"/>
                </a:solidFill>
              </a:defRPr>
            </a:lvl1pPr>
            <a:lvl2pPr>
              <a:defRPr sz="4000" b="1"/>
            </a:lvl2pPr>
            <a:lvl3pPr>
              <a:defRPr sz="3600" b="1"/>
            </a:lvl3pPr>
            <a:lvl4pPr>
              <a:defRPr sz="3200" b="1"/>
            </a:lvl4pPr>
            <a:lvl5pPr>
              <a:defRPr sz="32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2679" y="0"/>
            <a:ext cx="1270145" cy="108998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2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4120939"/>
              </p:ext>
            </p:extLst>
          </p:nvPr>
        </p:nvGraphicFramePr>
        <p:xfrm>
          <a:off x="0" y="0"/>
          <a:ext cx="12192002" cy="170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0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"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8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C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98533" y="48748"/>
            <a:ext cx="1310534" cy="112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0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72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36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98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17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8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1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33B6-29D5-4AD5-AEFE-03FA706A3BCF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B02D-0EDB-47D1-8218-730C8935A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23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localism-act-2011-overvi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Chiseldon Neighbourhood Development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45411"/>
          </a:xfrm>
        </p:spPr>
        <p:txBody>
          <a:bodyPr>
            <a:normAutofit/>
          </a:bodyPr>
          <a:lstStyle/>
          <a:p>
            <a:endParaRPr lang="en-GB" sz="36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Chiseldon Vision</a:t>
            </a:r>
          </a:p>
          <a:p>
            <a:r>
              <a:rPr lang="en-GB" sz="3600" dirty="0">
                <a:solidFill>
                  <a:schemeClr val="bg1"/>
                </a:solidFill>
              </a:rPr>
              <a:t>Chiseldon House, 13 December 2021</a:t>
            </a:r>
          </a:p>
          <a:p>
            <a:r>
              <a:rPr lang="en-GB" sz="3600" dirty="0">
                <a:solidFill>
                  <a:schemeClr val="accent4"/>
                </a:solidFill>
              </a:rPr>
              <a:t>andrea@pellegram.co.uk</a:t>
            </a:r>
          </a:p>
          <a:p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7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79E6-5799-4209-B03A-5DA88BC8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Masterplan policy?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B80E3-8E58-47AD-9CA8-C9A97ABD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Masterplan policy for Hodson Road</a:t>
            </a:r>
          </a:p>
          <a:p>
            <a:pPr lvl="1"/>
            <a:r>
              <a:rPr lang="en-GB" dirty="0"/>
              <a:t>Map out walking and cycling routes (including </a:t>
            </a:r>
            <a:r>
              <a:rPr lang="en-GB" dirty="0" err="1"/>
              <a:t>Sustrans</a:t>
            </a:r>
            <a:r>
              <a:rPr lang="en-GB" dirty="0"/>
              <a:t> route) to rest of settlement and other villages</a:t>
            </a:r>
          </a:p>
          <a:p>
            <a:pPr lvl="1"/>
            <a:r>
              <a:rPr lang="en-GB" dirty="0"/>
              <a:t>Inter-relationship with wildlife site and set out required biodiversity net gain</a:t>
            </a:r>
          </a:p>
          <a:p>
            <a:pPr lvl="1"/>
            <a:r>
              <a:rPr lang="en-GB" dirty="0"/>
              <a:t>Design/focus of public open space, picnic area, etc.</a:t>
            </a:r>
          </a:p>
          <a:p>
            <a:pPr lvl="1"/>
            <a:r>
              <a:rPr lang="en-GB" dirty="0"/>
              <a:t>Specification of public art</a:t>
            </a:r>
          </a:p>
        </p:txBody>
      </p:sp>
    </p:spTree>
    <p:extLst>
      <p:ext uri="{BB962C8B-B14F-4D97-AF65-F5344CB8AC3E}">
        <p14:creationId xmlns:p14="http://schemas.microsoft.com/office/powerpoint/2010/main" val="1748716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4BBA5-BB41-43AE-BCCA-E3D9452B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Developer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B8B1E-6405-40ED-84EF-BDAF8AE1E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Set out clear developer contributions so that development delivers completely and on time</a:t>
            </a:r>
          </a:p>
        </p:txBody>
      </p:sp>
    </p:spTree>
    <p:extLst>
      <p:ext uri="{BB962C8B-B14F-4D97-AF65-F5344CB8AC3E}">
        <p14:creationId xmlns:p14="http://schemas.microsoft.com/office/powerpoint/2010/main" val="84726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452A-9AE5-4CF5-91C5-1456A1F3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Sustainable development and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BF3E3-701F-42DE-8A81-7398508B5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 policy to ensure new development is in keeping with existing character</a:t>
            </a:r>
          </a:p>
          <a:p>
            <a:r>
              <a:rPr lang="en-GB" dirty="0"/>
              <a:t>Seek to ensure that new development meets expectations of climate emergency</a:t>
            </a:r>
          </a:p>
        </p:txBody>
      </p:sp>
    </p:spTree>
    <p:extLst>
      <p:ext uri="{BB962C8B-B14F-4D97-AF65-F5344CB8AC3E}">
        <p14:creationId xmlns:p14="http://schemas.microsoft.com/office/powerpoint/2010/main" val="37462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2512-17B8-4086-9095-7DC063A4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Sustainable 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4F6B-8402-4292-B6ED-D9093A327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Footway and cycle way improvements</a:t>
            </a:r>
          </a:p>
          <a:p>
            <a:r>
              <a:rPr lang="en-GB" dirty="0"/>
              <a:t>Signage improvements and way marking</a:t>
            </a:r>
          </a:p>
          <a:p>
            <a:r>
              <a:rPr lang="en-GB" dirty="0"/>
              <a:t>Where possible, manage impacts from A436</a:t>
            </a:r>
          </a:p>
        </p:txBody>
      </p:sp>
    </p:spTree>
    <p:extLst>
      <p:ext uri="{BB962C8B-B14F-4D97-AF65-F5344CB8AC3E}">
        <p14:creationId xmlns:p14="http://schemas.microsoft.com/office/powerpoint/2010/main" val="3662887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58266-A689-4E5F-8A84-27FA63137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Green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795D4-459E-4FE0-A0EA-956BBE423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Identify and protect local green spaces from development pressure</a:t>
            </a:r>
          </a:p>
          <a:p>
            <a:pPr lvl="1"/>
            <a:r>
              <a:rPr lang="en-GB" dirty="0"/>
              <a:t>Playing fields</a:t>
            </a:r>
          </a:p>
          <a:p>
            <a:pPr lvl="1"/>
            <a:r>
              <a:rPr lang="en-GB" dirty="0"/>
              <a:t>Recreation ground</a:t>
            </a:r>
          </a:p>
          <a:p>
            <a:pPr lvl="1"/>
            <a:r>
              <a:rPr lang="en-GB" dirty="0"/>
              <a:t>Smaller green spaces</a:t>
            </a:r>
          </a:p>
        </p:txBody>
      </p:sp>
    </p:spTree>
    <p:extLst>
      <p:ext uri="{BB962C8B-B14F-4D97-AF65-F5344CB8AC3E}">
        <p14:creationId xmlns:p14="http://schemas.microsoft.com/office/powerpoint/2010/main" val="71950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DD733-C63C-4E3F-BBCD-520854E9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Biodiversity and the natural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CA471-64D2-4DC3-BC40-6AAC41FEF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Identify wildlife corridors</a:t>
            </a:r>
          </a:p>
          <a:p>
            <a:r>
              <a:rPr lang="en-GB" dirty="0"/>
              <a:t>Set out how biodiversity net gain should be delivered</a:t>
            </a:r>
          </a:p>
          <a:p>
            <a:r>
              <a:rPr lang="en-GB" dirty="0"/>
              <a:t>Identify any special species or features that require special attention</a:t>
            </a:r>
          </a:p>
        </p:txBody>
      </p:sp>
    </p:spTree>
    <p:extLst>
      <p:ext uri="{BB962C8B-B14F-4D97-AF65-F5344CB8AC3E}">
        <p14:creationId xmlns:p14="http://schemas.microsoft.com/office/powerpoint/2010/main" val="2390687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A3C5D-8FA6-4F71-B8B4-3D349273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4C468-52A4-49D7-8ABE-8E122A075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4064681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BD92-4DEB-4190-A81D-B62A32D50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What do you think?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4F233-BF9E-42FE-B872-4B32CB9B7A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41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CB712-6E97-4DDA-8ADA-2F64D976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BEDE9-B452-42EA-A32F-8CEC4937C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997" y="2396589"/>
            <a:ext cx="10515600" cy="4351338"/>
          </a:xfrm>
        </p:spPr>
        <p:txBody>
          <a:bodyPr/>
          <a:lstStyle/>
          <a:p>
            <a:pPr algn="ctr"/>
            <a:r>
              <a:rPr lang="en-GB" dirty="0"/>
              <a:t>Strengths</a:t>
            </a:r>
          </a:p>
          <a:p>
            <a:pPr algn="ctr"/>
            <a:r>
              <a:rPr lang="en-GB" dirty="0"/>
              <a:t>Weaknesses</a:t>
            </a:r>
          </a:p>
          <a:p>
            <a:pPr algn="ctr"/>
            <a:r>
              <a:rPr lang="en-GB" dirty="0"/>
              <a:t>Opportunities</a:t>
            </a:r>
          </a:p>
          <a:p>
            <a:pPr algn="ctr"/>
            <a:r>
              <a:rPr lang="en-GB" dirty="0"/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1563516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53FDE-D5F7-44A3-8DF6-BD1AE6856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Vision to 2031?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5E083-8E7C-4DE6-AE02-643D5D83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720" y="2906331"/>
            <a:ext cx="9233079" cy="327063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How would you like to see this all develop </a:t>
            </a:r>
            <a:r>
              <a:rPr lang="en-GB"/>
              <a:t>by 2036?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34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C7CA8-C149-4D3D-A769-A22F078D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Neighbourhood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46BE5-1480-4181-B8C2-FDC69CAB2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0" dirty="0"/>
          </a:p>
          <a:p>
            <a:pPr marL="0" indent="0">
              <a:buNone/>
            </a:pPr>
            <a:r>
              <a:rPr lang="en-GB" b="0" dirty="0"/>
              <a:t>In very simple terms, a neighbourhood plan is:</a:t>
            </a:r>
          </a:p>
          <a:p>
            <a:r>
              <a:rPr lang="en-GB" b="0" dirty="0"/>
              <a:t>A document that sets out planning policies for the neighbourhood area – planning policies are used to decide whether to approve planning applications</a:t>
            </a:r>
          </a:p>
          <a:p>
            <a:r>
              <a:rPr lang="en-GB" b="0" dirty="0"/>
              <a:t>Written by the local community, the people who know and love the area, rather than the Local Planning Authority</a:t>
            </a:r>
          </a:p>
          <a:p>
            <a:r>
              <a:rPr lang="en-GB" b="0" dirty="0"/>
              <a:t>A powerful tool to ensure the community gets the right types of development, in the right place</a:t>
            </a:r>
          </a:p>
          <a:p>
            <a:pPr marL="0" indent="0" algn="r">
              <a:buNone/>
            </a:pPr>
            <a:r>
              <a:rPr lang="en-GB" b="0" i="1" dirty="0"/>
              <a:t>Locality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6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7E4D-AF72-42C6-8AD9-80B2BA0F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74765-7FD6-4243-896C-88DB2E908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What policies would you </a:t>
            </a:r>
          </a:p>
          <a:p>
            <a:pPr marL="0" indent="0" algn="ctr">
              <a:buNone/>
            </a:pPr>
            <a:r>
              <a:rPr lang="en-GB" dirty="0"/>
              <a:t>like to see in the NDP?</a:t>
            </a:r>
          </a:p>
        </p:txBody>
      </p:sp>
    </p:spTree>
    <p:extLst>
      <p:ext uri="{BB962C8B-B14F-4D97-AF65-F5344CB8AC3E}">
        <p14:creationId xmlns:p14="http://schemas.microsoft.com/office/powerpoint/2010/main" val="3086606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12192002" cy="170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0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"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rgbClr val="D6009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8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95" y="-115888"/>
            <a:ext cx="1460185" cy="1253067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58980" y="76201"/>
            <a:ext cx="9694820" cy="1614488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816998"/>
            <a:ext cx="10515600" cy="3194949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pPr marL="0" indent="0" algn="ctr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tx1"/>
                </a:solidFill>
              </a:rPr>
              <a:t>Dr Andrea Pellegram,  MRTPI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tx1"/>
                </a:solidFill>
              </a:rPr>
              <a:t>andrea@pellegram.co.uk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97987"/>
              </p:ext>
            </p:extLst>
          </p:nvPr>
        </p:nvGraphicFramePr>
        <p:xfrm>
          <a:off x="2032000" y="5657810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778781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86712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858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5375" y="5029867"/>
            <a:ext cx="1457070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6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2FE0-1B9A-495F-BBC7-DF3ACCB40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AE2B5-96C1-4738-9337-1C60EFBFA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0" dirty="0">
                <a:solidFill>
                  <a:srgbClr val="3D495E"/>
                </a:solidFill>
                <a:latin typeface="HurmeGeo-Regular"/>
              </a:rPr>
              <a:t>Neighbourhood planning was introduced in the </a:t>
            </a:r>
            <a:r>
              <a:rPr lang="en-GB" b="0" dirty="0">
                <a:solidFill>
                  <a:srgbClr val="00B1BA"/>
                </a:solidFill>
                <a:latin typeface="HurmeGeo-Regula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Localism Act 2011</a:t>
            </a:r>
            <a:r>
              <a:rPr lang="en-GB" b="0" dirty="0">
                <a:solidFill>
                  <a:srgbClr val="3D495E"/>
                </a:solidFill>
                <a:latin typeface="HurmeGeo-Regular"/>
              </a:rPr>
              <a:t>. It is an important and powerful tool that gives communities statutory powers to shape how their communities develop.</a:t>
            </a:r>
          </a:p>
          <a:p>
            <a:pPr marL="0" indent="0" algn="r">
              <a:buNone/>
            </a:pPr>
            <a:r>
              <a:rPr lang="en-GB" b="0" i="1" dirty="0">
                <a:solidFill>
                  <a:srgbClr val="3D495E"/>
                </a:solidFill>
                <a:latin typeface="HurmeGeo-Regular"/>
              </a:rPr>
              <a:t>Locality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2261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NP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Should take precedence over all other policies</a:t>
            </a:r>
          </a:p>
          <a:p>
            <a:r>
              <a:rPr lang="en-GB" dirty="0"/>
              <a:t>100% “legitimate” in the minds of all stakeholders</a:t>
            </a:r>
          </a:p>
          <a:p>
            <a:r>
              <a:rPr lang="en-GB" dirty="0"/>
              <a:t>25% of </a:t>
            </a:r>
            <a:r>
              <a:rPr lang="en-GB" dirty="0" err="1"/>
              <a:t>CIL</a:t>
            </a:r>
            <a:r>
              <a:rPr lang="en-GB" dirty="0"/>
              <a:t> receipts towards local community infrastructure (15% if not)</a:t>
            </a:r>
          </a:p>
          <a:p>
            <a:r>
              <a:rPr lang="en-GB" dirty="0"/>
              <a:t>Government is giving clear messages that they are here to stay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06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0874-48A8-486D-96CB-BAE84B4B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9122E-4200-4B4E-8275-73096B864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238" y="2219324"/>
            <a:ext cx="10425112" cy="3833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But, neighbourhood plans are only as good as the policies they contain!</a:t>
            </a:r>
          </a:p>
          <a:p>
            <a:pPr marL="0" indent="0">
              <a:buNone/>
            </a:pPr>
            <a:r>
              <a:rPr lang="en-GB" sz="4800" dirty="0"/>
              <a:t>NDP’s can be “made” and still be ignored when decisions are taken.</a:t>
            </a:r>
          </a:p>
          <a:p>
            <a:pPr marL="0" indent="0">
              <a:buNone/>
            </a:pPr>
            <a:r>
              <a:rPr lang="en-GB" sz="4800" dirty="0">
                <a:solidFill>
                  <a:srgbClr val="C6007E"/>
                </a:solidFill>
              </a:rPr>
              <a:t>It is important to do them correctly.</a:t>
            </a:r>
          </a:p>
        </p:txBody>
      </p:sp>
    </p:spTree>
    <p:extLst>
      <p:ext uri="{BB962C8B-B14F-4D97-AF65-F5344CB8AC3E}">
        <p14:creationId xmlns:p14="http://schemas.microsoft.com/office/powerpoint/2010/main" val="257274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6E14E-B27A-4523-8DF4-36636DF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an NDP achieve?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8F1FD-533C-48C1-B0B4-3B0B0EE38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Add detail to existing and emerging local plan policy</a:t>
            </a:r>
          </a:p>
          <a:p>
            <a:r>
              <a:rPr lang="en-GB" dirty="0"/>
              <a:t>Alert developers to the needs of the local community so that you negotiate more successfully</a:t>
            </a:r>
          </a:p>
          <a:p>
            <a:r>
              <a:rPr lang="en-GB" dirty="0"/>
              <a:t>Help your parish council prioritise its infrastructure spending</a:t>
            </a:r>
          </a:p>
        </p:txBody>
      </p:sp>
    </p:spTree>
    <p:extLst>
      <p:ext uri="{BB962C8B-B14F-4D97-AF65-F5344CB8AC3E}">
        <p14:creationId xmlns:p14="http://schemas.microsoft.com/office/powerpoint/2010/main" val="196741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23B9-18C4-4605-A6C2-A2F7501A9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it NOT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45299-308A-4D93-B8D0-BF94C73F0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Prevent allocated development (especially housing) from proceeding</a:t>
            </a:r>
          </a:p>
          <a:p>
            <a:r>
              <a:rPr lang="en-GB" dirty="0"/>
              <a:t>Change or conflict with higher tier policies</a:t>
            </a:r>
          </a:p>
          <a:p>
            <a:r>
              <a:rPr lang="en-GB" dirty="0"/>
              <a:t>Deal with anything that is not material to the planning system</a:t>
            </a:r>
          </a:p>
          <a:p>
            <a:r>
              <a:rPr lang="en-GB" dirty="0"/>
              <a:t>Over-ride the powers of statutory undertakers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54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E0389-BD7E-479E-8566-55A62DA74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Local Plan Review 2036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0AAD33-9841-4B48-9FB6-6EB1D40C1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3386" y="1825625"/>
            <a:ext cx="10125228" cy="4351338"/>
          </a:xfrm>
        </p:spPr>
      </p:pic>
    </p:spTree>
    <p:extLst>
      <p:ext uri="{BB962C8B-B14F-4D97-AF65-F5344CB8AC3E}">
        <p14:creationId xmlns:p14="http://schemas.microsoft.com/office/powerpoint/2010/main" val="218482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74B5F-AE08-420F-BA9F-A5688611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Local Plan Review 2036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C7A299-5B10-4CFF-B323-98C235A1E6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0964" y="1705995"/>
            <a:ext cx="7350071" cy="5357289"/>
          </a:xfrm>
        </p:spPr>
      </p:pic>
    </p:spTree>
    <p:extLst>
      <p:ext uri="{BB962C8B-B14F-4D97-AF65-F5344CB8AC3E}">
        <p14:creationId xmlns:p14="http://schemas.microsoft.com/office/powerpoint/2010/main" val="2596054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3399"/>
      </a:accent1>
      <a:accent2>
        <a:srgbClr val="ED7D31"/>
      </a:accent2>
      <a:accent3>
        <a:srgbClr val="A5A5A5"/>
      </a:accent3>
      <a:accent4>
        <a:srgbClr val="FFC000"/>
      </a:accent4>
      <a:accent5>
        <a:srgbClr val="595959"/>
      </a:accent5>
      <a:accent6>
        <a:srgbClr val="70AD47"/>
      </a:accent6>
      <a:hlink>
        <a:srgbClr val="FFB989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presentation template.pptx" id="{F777F136-3D51-49DA-99C9-F42E7B1ABB4F}" vid="{24A577B9-67FA-44A5-8701-260ED07D2F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516</Words>
  <Application>Microsoft Office PowerPoint</Application>
  <PresentationFormat>Widescreen</PresentationFormat>
  <Paragraphs>80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HurmeGeo-Regular</vt:lpstr>
      <vt:lpstr>Office Theme</vt:lpstr>
      <vt:lpstr>Chiseldon Neighbourhood Development Plan</vt:lpstr>
      <vt:lpstr>What is a Neighbourhood Plan?</vt:lpstr>
      <vt:lpstr>PowerPoint Presentation</vt:lpstr>
      <vt:lpstr>Benefits of NP</vt:lpstr>
      <vt:lpstr>PowerPoint Presentation</vt:lpstr>
      <vt:lpstr>What can an NDP achieve?</vt:lpstr>
      <vt:lpstr>What can it NOT do?</vt:lpstr>
      <vt:lpstr>Draft Local Plan Review 2036</vt:lpstr>
      <vt:lpstr>Draft Local Plan Review 2036</vt:lpstr>
      <vt:lpstr>Masterplan policy?</vt:lpstr>
      <vt:lpstr>Developer contributions</vt:lpstr>
      <vt:lpstr>Sustainable development and design</vt:lpstr>
      <vt:lpstr>Sustainable transport</vt:lpstr>
      <vt:lpstr>Local Green Spaces</vt:lpstr>
      <vt:lpstr>Biodiversity and the natural environment</vt:lpstr>
      <vt:lpstr>PowerPoint Presentation</vt:lpstr>
      <vt:lpstr>What do you think?</vt:lpstr>
      <vt:lpstr>SWOT exercise</vt:lpstr>
      <vt:lpstr>Vision to 2031?</vt:lpstr>
      <vt:lpstr>Policies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Pellegram</dc:creator>
  <cp:lastModifiedBy>Andrea Pellegram</cp:lastModifiedBy>
  <cp:revision>162</cp:revision>
  <cp:lastPrinted>2017-02-01T11:10:28Z</cp:lastPrinted>
  <dcterms:created xsi:type="dcterms:W3CDTF">2015-10-08T15:10:17Z</dcterms:created>
  <dcterms:modified xsi:type="dcterms:W3CDTF">2021-12-09T11:08:28Z</dcterms:modified>
</cp:coreProperties>
</file>