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0" r:id="rId5"/>
    <p:sldId id="281" r:id="rId6"/>
    <p:sldId id="283" r:id="rId7"/>
    <p:sldId id="259" r:id="rId8"/>
    <p:sldId id="274" r:id="rId9"/>
    <p:sldId id="260" r:id="rId10"/>
    <p:sldId id="263" r:id="rId11"/>
    <p:sldId id="264" r:id="rId12"/>
    <p:sldId id="261" r:id="rId13"/>
    <p:sldId id="267" r:id="rId14"/>
    <p:sldId id="268" r:id="rId15"/>
    <p:sldId id="262" r:id="rId16"/>
    <p:sldId id="265" r:id="rId17"/>
    <p:sldId id="266" r:id="rId18"/>
    <p:sldId id="269" r:id="rId19"/>
    <p:sldId id="277" r:id="rId20"/>
    <p:sldId id="270" r:id="rId21"/>
    <p:sldId id="278" r:id="rId22"/>
    <p:sldId id="271" r:id="rId23"/>
    <p:sldId id="279" r:id="rId24"/>
    <p:sldId id="272" r:id="rId25"/>
    <p:sldId id="284" r:id="rId26"/>
    <p:sldId id="273"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4/12/2021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1"/>
          </p:nvPr>
        </p:nvSpPr>
        <p:spPr>
          <a:xfrm>
            <a:off x="816000" y="1604944"/>
            <a:ext cx="10560000" cy="3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077874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816000" y="1604944"/>
            <a:ext cx="5040000" cy="3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6336000" y="1603200"/>
            <a:ext cx="5040000" cy="3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159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4/12/2021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washpool@gmail.com" TargetMode="Externa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chiseldon-pc.gov.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swindon.gov.uk/coronavirus/" TargetMode="External"/><Relationship Id="rId2" Type="http://schemas.openxmlformats.org/officeDocument/2006/relationships/hyperlink" Target="mailto:covidresponse@swindon.gov.uk" TargetMode="Externa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055A-CBBC-4715-AA34-7889AD227A3C}"/>
              </a:ext>
            </a:extLst>
          </p:cNvPr>
          <p:cNvSpPr>
            <a:spLocks noGrp="1"/>
          </p:cNvSpPr>
          <p:nvPr>
            <p:ph type="ctrTitle"/>
          </p:nvPr>
        </p:nvSpPr>
        <p:spPr/>
        <p:txBody>
          <a:bodyPr/>
          <a:lstStyle/>
          <a:p>
            <a:r>
              <a:rPr lang="en-GB" dirty="0"/>
              <a:t>Chiseldon Parish Council Annual Parish Meeting</a:t>
            </a:r>
          </a:p>
        </p:txBody>
      </p:sp>
      <p:sp>
        <p:nvSpPr>
          <p:cNvPr id="3" name="Subtitle 2">
            <a:extLst>
              <a:ext uri="{FF2B5EF4-FFF2-40B4-BE49-F238E27FC236}">
                <a16:creationId xmlns:a16="http://schemas.microsoft.com/office/drawing/2014/main" id="{2DB40C2F-5834-479A-900F-19ADB34BB599}"/>
              </a:ext>
            </a:extLst>
          </p:cNvPr>
          <p:cNvSpPr>
            <a:spLocks noGrp="1"/>
          </p:cNvSpPr>
          <p:nvPr>
            <p:ph type="subTitle" idx="1"/>
          </p:nvPr>
        </p:nvSpPr>
        <p:spPr/>
        <p:txBody>
          <a:bodyPr/>
          <a:lstStyle/>
          <a:p>
            <a:r>
              <a:rPr lang="en-GB" dirty="0"/>
              <a:t>Monday 12</a:t>
            </a:r>
            <a:r>
              <a:rPr lang="en-GB" baseline="30000" dirty="0"/>
              <a:t>th</a:t>
            </a:r>
            <a:r>
              <a:rPr lang="en-GB" dirty="0"/>
              <a:t> April 2021 6.30pm via MS Teams</a:t>
            </a:r>
          </a:p>
        </p:txBody>
      </p:sp>
      <p:pic>
        <p:nvPicPr>
          <p:cNvPr id="5" name="Picture 4" descr="A picture containing text, clipart&#10;&#10;Description automatically generated">
            <a:extLst>
              <a:ext uri="{FF2B5EF4-FFF2-40B4-BE49-F238E27FC236}">
                <a16:creationId xmlns:a16="http://schemas.microsoft.com/office/drawing/2014/main" id="{E6B43631-42D8-42A5-9BC9-0E11BBCEEF4F}"/>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419835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A1A6153B-5D64-405B-A569-11D3732263F9}"/>
              </a:ext>
            </a:extLst>
          </p:cNvPr>
          <p:cNvPicPr>
            <a:picLocks noChangeAspect="1"/>
          </p:cNvPicPr>
          <p:nvPr/>
        </p:nvPicPr>
        <p:blipFill>
          <a:blip r:embed="rId2"/>
          <a:stretch>
            <a:fillRect/>
          </a:stretch>
        </p:blipFill>
        <p:spPr>
          <a:xfrm>
            <a:off x="10217027" y="447891"/>
            <a:ext cx="1079500" cy="1079500"/>
          </a:xfrm>
          <a:prstGeom prst="rect">
            <a:avLst/>
          </a:prstGeom>
        </p:spPr>
      </p:pic>
      <p:sp>
        <p:nvSpPr>
          <p:cNvPr id="5" name="TextBox 4">
            <a:extLst>
              <a:ext uri="{FF2B5EF4-FFF2-40B4-BE49-F238E27FC236}">
                <a16:creationId xmlns:a16="http://schemas.microsoft.com/office/drawing/2014/main" id="{D141CC46-187C-4580-BC8F-AD8D475C947E}"/>
              </a:ext>
            </a:extLst>
          </p:cNvPr>
          <p:cNvSpPr txBox="1"/>
          <p:nvPr/>
        </p:nvSpPr>
        <p:spPr>
          <a:xfrm rot="10800000" flipH="1" flipV="1">
            <a:off x="550414" y="447891"/>
            <a:ext cx="9348188" cy="6534866"/>
          </a:xfrm>
          <a:prstGeom prst="rect">
            <a:avLst/>
          </a:prstGeom>
          <a:noFill/>
        </p:spPr>
        <p:txBody>
          <a:bodyPr wrap="square" rtlCol="0">
            <a:spAutoFit/>
          </a:bodyPr>
          <a:lstStyle/>
          <a:p>
            <a:pPr>
              <a:lnSpc>
                <a:spcPct val="115000"/>
              </a:lnSpc>
              <a:spcAft>
                <a:spcPts val="10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Chiseldon Gardening &amp; Countryside Club has happily worked with the Chiseldon Parish Council on three projects over the past year. </a:t>
            </a:r>
          </a:p>
          <a:p>
            <a:pPr>
              <a:lnSpc>
                <a:spcPct val="115000"/>
              </a:lnSpc>
              <a:spcAft>
                <a:spcPts val="10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 March 2020. The Meadow Project was started at the back of the grass verge along New Road </a:t>
            </a:r>
          </a:p>
          <a:p>
            <a:pPr>
              <a:lnSpc>
                <a:spcPct val="115000"/>
              </a:lnSpc>
              <a:spcAft>
                <a:spcPts val="10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turf was cut by Peter Bracey then 10 club members turned the sods over before seeding the area with an assortment of meadow flowers. Covid-19 restricted movement &amp; lack of water damaged this project. Later in the summer there were a few little patches of colour. </a:t>
            </a:r>
            <a:r>
              <a:rPr lang="en-US" sz="1600" dirty="0">
                <a:latin typeface="Calibri" panose="020F0502020204030204" pitchFamily="34" charset="0"/>
                <a:ea typeface="Calibri" panose="020F0502020204030204" pitchFamily="34" charset="0"/>
                <a:cs typeface="Times New Roman" panose="02020603050405020304" pitchFamily="18" charset="0"/>
              </a:rPr>
              <a:t>Most noticeably</a:t>
            </a:r>
            <a:r>
              <a:rPr lang="en-US" sz="1600" dirty="0">
                <a:effectLst/>
                <a:latin typeface="Calibri" panose="020F0502020204030204" pitchFamily="34" charset="0"/>
                <a:ea typeface="Calibri" panose="020F0502020204030204" pitchFamily="34" charset="0"/>
                <a:cs typeface="Times New Roman" panose="02020603050405020304" pitchFamily="18" charset="0"/>
              </a:rPr>
              <a:t> two species of Clarkia, Californian poppy, and Calendula. The club plans to plant up plugs of Californian poppy, Godetia, columbine and a few other species.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Wildflower Project is still in its early stages and this is located on the lower left of Stroud’s Hill green.  In 2020, after one initial mow, the area was left to grow naturally to see what would flower.  Although grasses predominated, there were a few interesting species but, more importantly, it was very evident that a wide range of insects really did benefit. This spring, 2 members planted out cowslips &amp; forget-me-nots as well as sowing a mix of wildflowers to include field daisies, red poppies, &amp; cornflowers.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Most recently the </a:t>
            </a:r>
            <a:r>
              <a:rPr lang="en-US" sz="1600" dirty="0">
                <a:effectLst/>
                <a:latin typeface="Calibri" panose="020F0502020204030204" pitchFamily="34" charset="0"/>
                <a:ea typeface="Calibri" panose="020F0502020204030204" pitchFamily="34" charset="0"/>
                <a:cs typeface="Times New Roman" panose="02020603050405020304" pitchFamily="18" charset="0"/>
              </a:rPr>
              <a:t>Millennium Copse.  This came about following the major repair work carried out by SSE when a large area was left barren  The club and parish council worked together to see the area planted with bluebells and a selection of shrubs to benefit wildlife as well as to look attractive. Towards the end of November, three club members and Clair planted out 1,000 bluebell bulbs after Karen had kindly brought up her rotavator to break up the ground.  In December 45 purchased bareroot shrubs as well as a dozen wild shrubs which had been donated by club member Lynne together with Pheasant Berry shrubs and Carex plants donated by Tony and his wife were planted.  Most of the shrubs are breaking nicely and the bluebell leaves are peeping through.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46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AB8E85-9949-4458-9C22-6DCD506C32DF}"/>
              </a:ext>
            </a:extLst>
          </p:cNvPr>
          <p:cNvSpPr txBox="1"/>
          <p:nvPr/>
        </p:nvSpPr>
        <p:spPr>
          <a:xfrm>
            <a:off x="238126" y="631898"/>
            <a:ext cx="10037006" cy="1701727"/>
          </a:xfrm>
          <a:prstGeom prst="rect">
            <a:avLst/>
          </a:prstGeom>
        </p:spPr>
        <p:txBody>
          <a:bodyPr vert="horz" lIns="91440" tIns="45720" rIns="91440" bIns="45720" rtlCol="0">
            <a:normAutofit/>
          </a:bodyPr>
          <a:lstStyle/>
          <a:p>
            <a:pPr defTabSz="914400">
              <a:lnSpc>
                <a:spcPct val="90000"/>
              </a:lnSpc>
              <a:spcAft>
                <a:spcPts val="600"/>
              </a:spcAft>
            </a:pPr>
            <a:r>
              <a:rPr lang="en-US" sz="1600" dirty="0">
                <a:effectLst>
                  <a:outerShdw blurRad="228600" algn="ctr" rotWithShape="0">
                    <a:prstClr val="black">
                      <a:alpha val="53000"/>
                    </a:prstClr>
                  </a:outerShdw>
                </a:effectLst>
                <a:latin typeface="Calibri" panose="020F0502020204030204" pitchFamily="34" charset="0"/>
                <a:cs typeface="Calibri" panose="020F0502020204030204" pitchFamily="34" charset="0"/>
              </a:rPr>
              <a:t>Finally, the Chiseldon Gardening &amp; Countryside Club would like to invite anyone who would like information or be interested in joining the club. Contact details on full presentation.  You don’t have to be a gardening expert to belong as most of our members just enjoy their gardens and see the evening as a social event.  The club plan to hold meetings, when permitted, at 7:30 pm on the second Wednesday of each month in the Holy Cross Church Hall. </a:t>
            </a:r>
          </a:p>
          <a:p>
            <a:pPr indent="-228600" defTabSz="914400">
              <a:lnSpc>
                <a:spcPct val="90000"/>
              </a:lnSpc>
              <a:spcAft>
                <a:spcPts val="600"/>
              </a:spcAft>
              <a:buFont typeface="Arial" panose="020B0604020202020204" pitchFamily="34" charset="0"/>
              <a:buChar char="•"/>
            </a:pPr>
            <a:endParaRPr lang="en-US" sz="1600" dirty="0">
              <a:effectLst>
                <a:outerShdw blurRad="228600" algn="ctr" rotWithShape="0">
                  <a:prstClr val="black">
                    <a:alpha val="53000"/>
                  </a:prstClr>
                </a:outerShdw>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05B34957-9F19-4484-8C3E-E38E6EFB7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41" r="14031"/>
          <a:stretch/>
        </p:blipFill>
        <p:spPr bwMode="auto">
          <a:xfrm>
            <a:off x="803850" y="2441080"/>
            <a:ext cx="3501450" cy="3264585"/>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3C8C269-B8CB-49B9-9286-36C7BF3BFF75}"/>
              </a:ext>
            </a:extLst>
          </p:cNvPr>
          <p:cNvSpPr txBox="1"/>
          <p:nvPr/>
        </p:nvSpPr>
        <p:spPr>
          <a:xfrm>
            <a:off x="803850" y="5238750"/>
            <a:ext cx="1707527" cy="369332"/>
          </a:xfrm>
          <a:prstGeom prst="rect">
            <a:avLst/>
          </a:prstGeom>
          <a:noFill/>
        </p:spPr>
        <p:txBody>
          <a:bodyPr wrap="square" rtlCol="0">
            <a:spAutoFit/>
          </a:bodyPr>
          <a:lstStyle/>
          <a:p>
            <a:r>
              <a:rPr lang="en-GB" dirty="0"/>
              <a:t>Dogwood</a:t>
            </a:r>
          </a:p>
        </p:txBody>
      </p:sp>
      <p:pic>
        <p:nvPicPr>
          <p:cNvPr id="1027" name="Picture 3">
            <a:extLst>
              <a:ext uri="{FF2B5EF4-FFF2-40B4-BE49-F238E27FC236}">
                <a16:creationId xmlns:a16="http://schemas.microsoft.com/office/drawing/2014/main" id="{E065F488-3B06-4124-8E87-E8969561D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5" y="2441081"/>
            <a:ext cx="3275149" cy="32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A992F13-C67A-4652-BE7D-4B25B08F0F1F}"/>
              </a:ext>
            </a:extLst>
          </p:cNvPr>
          <p:cNvSpPr txBox="1"/>
          <p:nvPr/>
        </p:nvSpPr>
        <p:spPr>
          <a:xfrm>
            <a:off x="6629400" y="5238750"/>
            <a:ext cx="1390650" cy="369332"/>
          </a:xfrm>
          <a:prstGeom prst="rect">
            <a:avLst/>
          </a:prstGeom>
          <a:noFill/>
        </p:spPr>
        <p:txBody>
          <a:bodyPr wrap="square" rtlCol="0">
            <a:spAutoFit/>
          </a:bodyPr>
          <a:lstStyle/>
          <a:p>
            <a:r>
              <a:rPr lang="en-GB" dirty="0"/>
              <a:t>Cowslip</a:t>
            </a:r>
          </a:p>
        </p:txBody>
      </p:sp>
      <p:pic>
        <p:nvPicPr>
          <p:cNvPr id="12" name="Picture 11" descr="A picture containing text, clipart&#10;&#10;Description automatically generated">
            <a:extLst>
              <a:ext uri="{FF2B5EF4-FFF2-40B4-BE49-F238E27FC236}">
                <a16:creationId xmlns:a16="http://schemas.microsoft.com/office/drawing/2014/main" id="{6EFA8747-6C1E-422B-96DC-4E3B15504098}"/>
              </a:ext>
            </a:extLst>
          </p:cNvPr>
          <p:cNvPicPr>
            <a:picLocks noChangeAspect="1"/>
          </p:cNvPicPr>
          <p:nvPr/>
        </p:nvPicPr>
        <p:blipFill>
          <a:blip r:embed="rId4"/>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402866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2B4-D693-4168-A345-6195AE531B51}"/>
              </a:ext>
            </a:extLst>
          </p:cNvPr>
          <p:cNvSpPr>
            <a:spLocks noGrp="1"/>
          </p:cNvSpPr>
          <p:nvPr>
            <p:ph type="title"/>
          </p:nvPr>
        </p:nvSpPr>
        <p:spPr/>
        <p:txBody>
          <a:bodyPr/>
          <a:lstStyle/>
          <a:p>
            <a:r>
              <a:rPr lang="en-GB" dirty="0"/>
              <a:t>Annual report from Washpool Area Restoration Project (WARP)</a:t>
            </a:r>
          </a:p>
        </p:txBody>
      </p:sp>
      <p:sp>
        <p:nvSpPr>
          <p:cNvPr id="3" name="Text Placeholder 2">
            <a:extLst>
              <a:ext uri="{FF2B5EF4-FFF2-40B4-BE49-F238E27FC236}">
                <a16:creationId xmlns:a16="http://schemas.microsoft.com/office/drawing/2014/main" id="{52FB86C1-0FEF-4B64-BC4B-AE9ED79D40FD}"/>
              </a:ext>
            </a:extLst>
          </p:cNvPr>
          <p:cNvSpPr>
            <a:spLocks noGrp="1"/>
          </p:cNvSpPr>
          <p:nvPr>
            <p:ph type="body" idx="1"/>
          </p:nvPr>
        </p:nvSpPr>
        <p:spPr/>
        <p:txBody>
          <a:bodyPr/>
          <a:lstStyle/>
          <a:p>
            <a:r>
              <a:rPr lang="en-GB" dirty="0"/>
              <a:t>From Hilary Howe, Club Chairman</a:t>
            </a:r>
          </a:p>
        </p:txBody>
      </p:sp>
      <p:pic>
        <p:nvPicPr>
          <p:cNvPr id="4" name="Picture 3" descr="A picture containing text, clipart&#10;&#10;Description automatically generated">
            <a:extLst>
              <a:ext uri="{FF2B5EF4-FFF2-40B4-BE49-F238E27FC236}">
                <a16:creationId xmlns:a16="http://schemas.microsoft.com/office/drawing/2014/main" id="{8598A238-D299-4214-BB62-DB7C72F6DCB9}"/>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317693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48B0CE-B9EB-4191-8A9F-8DD79B036D16}"/>
              </a:ext>
            </a:extLst>
          </p:cNvPr>
          <p:cNvSpPr txBox="1"/>
          <p:nvPr/>
        </p:nvSpPr>
        <p:spPr>
          <a:xfrm>
            <a:off x="772357" y="719091"/>
            <a:ext cx="9153350" cy="7048083"/>
          </a:xfrm>
          <a:prstGeom prst="rect">
            <a:avLst/>
          </a:prstGeom>
          <a:noFill/>
        </p:spPr>
        <p:txBody>
          <a:bodyPr wrap="square" rtlCol="0">
            <a:spAutoFit/>
          </a:bodyPr>
          <a:lstStyle/>
          <a:p>
            <a:r>
              <a:rPr lang="en-GB" sz="1600" kern="150" dirty="0">
                <a:effectLst/>
                <a:latin typeface="Calibri" panose="020F0502020204030204" pitchFamily="34" charset="0"/>
                <a:ea typeface="Arial" panose="020B0604020202020204" pitchFamily="34" charset="0"/>
                <a:cs typeface="Calibri" panose="020F0502020204030204" pitchFamily="34" charset="0"/>
              </a:rPr>
              <a:t>With the announcement of the first Covid 19 Lockdown our regular volunteer days had to be halted. However we still had sheep huts renovated, tree defences erected and an electric fence installed around the pond on the island. This fence was required as a term of the funding granted by FWAG (Farming and Wildlife Advisory Group) who were tasked with providing suitable habitat for great crested newts. The newts like to have tall vegetation around their breeding ponds so we need to prevent sheep grazing too close to it.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We are very grateful to the Parish Council for the continued funding for contractors to carry out regular maintenance work. The contractors continued to work and so overall the site has been kept looking neat and tidy.</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The Washpool has become increasingly popular during the pandemic with an observable rise in visitors. We have noticed that there are many new visitors from outside the village. They have been very complementary, expressing surprise and delight at finding such a delightful spot. The presence of our friendly sheep has made it particularly attractive to young families.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The two stretches of boardwalk in the main part of Washpool are showing signs of age and we had been advised that they wouldn't last another season. We decided we would like to replace them with banked up paths so as not to have the problem reoccur. This proved to be a cheaper option than replacing with new boardwalk but was still prohibitively expensive. Happily we have managed to secure the necessary funding from the Wiltshire community fund (thanks Clair for identifying this grant for us). We are awaiting a date from Adam Webb (THWC Group) as to when he can start work on this project.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If this sounds a little too energetic but you would still like to support us, we have Friends of Washpool. For this you pay an annual subscription of £5 for an individual or £10 for couples and families. In return for this you will be invited to special events arranged from time to time throughout the year. We use the funds generated by Friends of Washpool to pay for small projects and expenses such as plants, seeds and items for the sheep.</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800" kern="150" dirty="0">
                <a:effectLst/>
                <a:latin typeface="Arial" panose="020B0604020202020204" pitchFamily="34" charset="0"/>
                <a:ea typeface="Arial" panose="020B0604020202020204" pitchFamily="34" charset="0"/>
                <a:cs typeface="Tahoma" panose="020B0604030504040204" pitchFamily="34" charset="0"/>
              </a:rPr>
              <a:t> </a:t>
            </a:r>
          </a:p>
          <a:p>
            <a:endParaRPr lang="en-GB" dirty="0"/>
          </a:p>
        </p:txBody>
      </p:sp>
      <p:pic>
        <p:nvPicPr>
          <p:cNvPr id="6" name="Picture 5" descr="Text&#10;&#10;Description automatically generated with medium confidence">
            <a:extLst>
              <a:ext uri="{FF2B5EF4-FFF2-40B4-BE49-F238E27FC236}">
                <a16:creationId xmlns:a16="http://schemas.microsoft.com/office/drawing/2014/main" id="{29BD3C1B-39E9-4DF9-88E7-81308AA31AC1}"/>
              </a:ext>
            </a:extLst>
          </p:cNvPr>
          <p:cNvPicPr>
            <a:picLocks noChangeAspect="1"/>
          </p:cNvPicPr>
          <p:nvPr/>
        </p:nvPicPr>
        <p:blipFill>
          <a:blip r:embed="rId2"/>
          <a:stretch>
            <a:fillRect/>
          </a:stretch>
        </p:blipFill>
        <p:spPr>
          <a:xfrm>
            <a:off x="9925707" y="885825"/>
            <a:ext cx="2266293" cy="876300"/>
          </a:xfrm>
          <a:prstGeom prst="rect">
            <a:avLst/>
          </a:prstGeom>
        </p:spPr>
      </p:pic>
    </p:spTree>
    <p:extLst>
      <p:ext uri="{BB962C8B-B14F-4D97-AF65-F5344CB8AC3E}">
        <p14:creationId xmlns:p14="http://schemas.microsoft.com/office/powerpoint/2010/main" val="74412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FCBA7-FA0B-4047-B9FE-C72A65891689}"/>
              </a:ext>
            </a:extLst>
          </p:cNvPr>
          <p:cNvSpPr txBox="1"/>
          <p:nvPr/>
        </p:nvSpPr>
        <p:spPr>
          <a:xfrm>
            <a:off x="319596" y="213064"/>
            <a:ext cx="7546020" cy="5570756"/>
          </a:xfrm>
          <a:prstGeom prst="rect">
            <a:avLst/>
          </a:prstGeom>
          <a:noFill/>
        </p:spPr>
        <p:txBody>
          <a:bodyPr wrap="square">
            <a:spAutoFit/>
          </a:bodyPr>
          <a:lstStyle/>
          <a:p>
            <a:r>
              <a:rPr lang="en-GB" sz="18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The grant will cover replacing the boardwalk, as well as funding some direction signs to Washpool, updating of our leaflet and the installation of a pipe to divert a small amount of water from the stream to the lower pond in the hopes of making it hold water a little longer in the season; thus creating a dipping pond for children. It also provides some money for repairs to the main track into Washpool which suffers damage from runoff from the main track in heavy rain. This is being discussed further after Thames Water’s heavy use of water recently at the site has made the track worse.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We are always on the lookout for new volunteers to come and join us helping to keep Washpool looking lovely. All being well we will soon be able to re-establish our regular Volunteer Days, usually on the 3</a:t>
            </a:r>
            <a:r>
              <a:rPr lang="en-GB" sz="1600" kern="150" baseline="30000" dirty="0">
                <a:effectLst/>
                <a:latin typeface="Calibri" panose="020F0502020204030204" pitchFamily="34" charset="0"/>
                <a:ea typeface="Arial" panose="020B0604020202020204" pitchFamily="34" charset="0"/>
                <a:cs typeface="Calibri" panose="020F0502020204030204" pitchFamily="34" charset="0"/>
              </a:rPr>
              <a:t>rd</a:t>
            </a:r>
            <a:r>
              <a:rPr lang="en-GB" sz="1600" kern="150" dirty="0">
                <a:effectLst/>
                <a:latin typeface="Calibri" panose="020F0502020204030204" pitchFamily="34" charset="0"/>
                <a:ea typeface="Arial" panose="020B0604020202020204" pitchFamily="34" charset="0"/>
                <a:cs typeface="Calibri" panose="020F0502020204030204" pitchFamily="34" charset="0"/>
              </a:rPr>
              <a:t> Sunday in the months of January, March, May, July, September, and November. It is a very social occasion with tea, coffee and homemade cakes provided to power the work.</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Some but by no means all the work is physically challenging and we try our best to find something to suit everyone's ability. We normally work from 10.00am until 2.30pm. Even if you can only spare the odd hour we will still be pleased to see you.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 </a:t>
            </a:r>
          </a:p>
          <a:p>
            <a:r>
              <a:rPr lang="en-GB" sz="1600" kern="150" dirty="0">
                <a:effectLst/>
                <a:latin typeface="Calibri" panose="020F0502020204030204" pitchFamily="34" charset="0"/>
                <a:ea typeface="Arial" panose="020B0604020202020204" pitchFamily="34" charset="0"/>
                <a:cs typeface="Calibri" panose="020F0502020204030204" pitchFamily="34" charset="0"/>
              </a:rPr>
              <a:t>If you are interested please send an email to </a:t>
            </a:r>
            <a:r>
              <a:rPr lang="en-GB" sz="1600" u="none" strike="noStrike" kern="150" dirty="0">
                <a:solidFill>
                  <a:srgbClr val="0563C1"/>
                </a:solidFill>
                <a:effectLst/>
                <a:latin typeface="Calibri" panose="020F0502020204030204" pitchFamily="34" charset="0"/>
                <a:ea typeface="Arial" panose="020B0604020202020204" pitchFamily="34" charset="0"/>
                <a:cs typeface="Calibri" panose="020F0502020204030204" pitchFamily="34" charset="0"/>
                <a:hlinkClick r:id="rId2"/>
              </a:rPr>
              <a:t>washpool@gmail.com</a:t>
            </a:r>
            <a:r>
              <a:rPr lang="en-GB" sz="1600" kern="150" dirty="0">
                <a:effectLst/>
                <a:latin typeface="Calibri" panose="020F0502020204030204" pitchFamily="34" charset="0"/>
                <a:ea typeface="Arial" panose="020B0604020202020204" pitchFamily="34" charset="0"/>
                <a:cs typeface="Calibri" panose="020F0502020204030204" pitchFamily="34" charset="0"/>
              </a:rPr>
              <a:t> and we will get in touch with details of our next Volunteer day or for a Friends of Washpoo</a:t>
            </a:r>
            <a:r>
              <a:rPr lang="en-GB" sz="1600" kern="150" dirty="0">
                <a:latin typeface="Calibri" panose="020F0502020204030204" pitchFamily="34" charset="0"/>
                <a:ea typeface="Arial" panose="020B0604020202020204" pitchFamily="34" charset="0"/>
                <a:cs typeface="Calibri" panose="020F0502020204030204" pitchFamily="34" charset="0"/>
              </a:rPr>
              <a:t>l form</a:t>
            </a:r>
            <a:r>
              <a:rPr lang="en-GB" sz="1600" kern="150" dirty="0">
                <a:effectLst/>
                <a:latin typeface="Calibri" panose="020F0502020204030204" pitchFamily="34" charset="0"/>
                <a:ea typeface="Arial" panose="020B0604020202020204" pitchFamily="34" charset="0"/>
                <a:cs typeface="Calibri" panose="020F0502020204030204" pitchFamily="34" charset="0"/>
              </a:rPr>
              <a:t>.</a:t>
            </a:r>
          </a:p>
          <a:p>
            <a:r>
              <a:rPr lang="en-GB" sz="1800" kern="150" dirty="0">
                <a:effectLst/>
                <a:latin typeface="Calibri" panose="020F0502020204030204" pitchFamily="34" charset="0"/>
                <a:ea typeface="Arial" panose="020B0604020202020204" pitchFamily="34" charset="0"/>
                <a:cs typeface="Calibri" panose="020F0502020204030204" pitchFamily="34" charset="0"/>
              </a:rPr>
              <a:t> </a:t>
            </a:r>
          </a:p>
        </p:txBody>
      </p:sp>
      <p:pic>
        <p:nvPicPr>
          <p:cNvPr id="4" name="Picture 3" descr="A picture containing text, clipart&#10;&#10;Description automatically generated">
            <a:extLst>
              <a:ext uri="{FF2B5EF4-FFF2-40B4-BE49-F238E27FC236}">
                <a16:creationId xmlns:a16="http://schemas.microsoft.com/office/drawing/2014/main" id="{B72FA283-AC32-40EE-9F37-C2B59C17DAF3}"/>
              </a:ext>
            </a:extLst>
          </p:cNvPr>
          <p:cNvPicPr>
            <a:picLocks noChangeAspect="1"/>
          </p:cNvPicPr>
          <p:nvPr/>
        </p:nvPicPr>
        <p:blipFill>
          <a:blip r:embed="rId3"/>
          <a:stretch>
            <a:fillRect/>
          </a:stretch>
        </p:blipFill>
        <p:spPr>
          <a:xfrm>
            <a:off x="10217027" y="447891"/>
            <a:ext cx="1079500" cy="1079500"/>
          </a:xfrm>
          <a:prstGeom prst="rect">
            <a:avLst/>
          </a:prstGeom>
        </p:spPr>
      </p:pic>
      <p:pic>
        <p:nvPicPr>
          <p:cNvPr id="6" name="Picture 5" descr="A picture containing outdoor&#10;&#10;Description automatically generated">
            <a:extLst>
              <a:ext uri="{FF2B5EF4-FFF2-40B4-BE49-F238E27FC236}">
                <a16:creationId xmlns:a16="http://schemas.microsoft.com/office/drawing/2014/main" id="{6A1DF521-4785-4D15-A240-857B7DC68BDC}"/>
              </a:ext>
            </a:extLst>
          </p:cNvPr>
          <p:cNvPicPr>
            <a:picLocks noChangeAspect="1"/>
          </p:cNvPicPr>
          <p:nvPr/>
        </p:nvPicPr>
        <p:blipFill>
          <a:blip r:embed="rId4"/>
          <a:stretch>
            <a:fillRect/>
          </a:stretch>
        </p:blipFill>
        <p:spPr>
          <a:xfrm rot="10800000">
            <a:off x="8335144" y="2014870"/>
            <a:ext cx="3309397" cy="2273044"/>
          </a:xfrm>
          <a:prstGeom prst="rect">
            <a:avLst/>
          </a:prstGeom>
        </p:spPr>
      </p:pic>
      <p:pic>
        <p:nvPicPr>
          <p:cNvPr id="8" name="Picture 7" descr="A picture containing tree, grass, outdoor, plant&#10;&#10;Description automatically generated">
            <a:extLst>
              <a:ext uri="{FF2B5EF4-FFF2-40B4-BE49-F238E27FC236}">
                <a16:creationId xmlns:a16="http://schemas.microsoft.com/office/drawing/2014/main" id="{9068FD58-8098-46C1-8788-70C80F5E4F0B}"/>
              </a:ext>
            </a:extLst>
          </p:cNvPr>
          <p:cNvPicPr>
            <a:picLocks noChangeAspect="1"/>
          </p:cNvPicPr>
          <p:nvPr/>
        </p:nvPicPr>
        <p:blipFill>
          <a:blip r:embed="rId5"/>
          <a:stretch>
            <a:fillRect/>
          </a:stretch>
        </p:blipFill>
        <p:spPr>
          <a:xfrm>
            <a:off x="8335144" y="4469492"/>
            <a:ext cx="3309397" cy="2064058"/>
          </a:xfrm>
          <a:prstGeom prst="rect">
            <a:avLst/>
          </a:prstGeom>
        </p:spPr>
      </p:pic>
      <p:sp>
        <p:nvSpPr>
          <p:cNvPr id="9" name="TextBox 8">
            <a:extLst>
              <a:ext uri="{FF2B5EF4-FFF2-40B4-BE49-F238E27FC236}">
                <a16:creationId xmlns:a16="http://schemas.microsoft.com/office/drawing/2014/main" id="{A2B82EC7-32C9-4CAA-A556-CE9ED3EDAE7B}"/>
              </a:ext>
            </a:extLst>
          </p:cNvPr>
          <p:cNvSpPr txBox="1"/>
          <p:nvPr/>
        </p:nvSpPr>
        <p:spPr>
          <a:xfrm>
            <a:off x="8495930" y="3918582"/>
            <a:ext cx="1965603" cy="369332"/>
          </a:xfrm>
          <a:prstGeom prst="rect">
            <a:avLst/>
          </a:prstGeom>
          <a:noFill/>
        </p:spPr>
        <p:txBody>
          <a:bodyPr wrap="none" rtlCol="0">
            <a:spAutoFit/>
          </a:bodyPr>
          <a:lstStyle/>
          <a:p>
            <a:r>
              <a:rPr lang="en-GB" dirty="0"/>
              <a:t>New sheep house</a:t>
            </a:r>
          </a:p>
        </p:txBody>
      </p:sp>
      <p:sp>
        <p:nvSpPr>
          <p:cNvPr id="10" name="TextBox 9">
            <a:extLst>
              <a:ext uri="{FF2B5EF4-FFF2-40B4-BE49-F238E27FC236}">
                <a16:creationId xmlns:a16="http://schemas.microsoft.com/office/drawing/2014/main" id="{EFA52F4D-7FC4-4D53-B3C6-993706106ED1}"/>
              </a:ext>
            </a:extLst>
          </p:cNvPr>
          <p:cNvSpPr txBox="1"/>
          <p:nvPr/>
        </p:nvSpPr>
        <p:spPr>
          <a:xfrm>
            <a:off x="8495930" y="6191627"/>
            <a:ext cx="2492990" cy="369332"/>
          </a:xfrm>
          <a:prstGeom prst="rect">
            <a:avLst/>
          </a:prstGeom>
          <a:noFill/>
        </p:spPr>
        <p:txBody>
          <a:bodyPr wrap="none" rtlCol="0">
            <a:spAutoFit/>
          </a:bodyPr>
          <a:lstStyle/>
          <a:p>
            <a:r>
              <a:rPr lang="en-GB" dirty="0"/>
              <a:t>Washpool this spring	</a:t>
            </a:r>
          </a:p>
        </p:txBody>
      </p:sp>
    </p:spTree>
    <p:extLst>
      <p:ext uri="{BB962C8B-B14F-4D97-AF65-F5344CB8AC3E}">
        <p14:creationId xmlns:p14="http://schemas.microsoft.com/office/powerpoint/2010/main" val="330813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2B4-D693-4168-A345-6195AE531B51}"/>
              </a:ext>
            </a:extLst>
          </p:cNvPr>
          <p:cNvSpPr>
            <a:spLocks noGrp="1"/>
          </p:cNvSpPr>
          <p:nvPr>
            <p:ph type="title"/>
          </p:nvPr>
        </p:nvSpPr>
        <p:spPr/>
        <p:txBody>
          <a:bodyPr/>
          <a:lstStyle/>
          <a:p>
            <a:r>
              <a:rPr lang="en-GB" dirty="0"/>
              <a:t>Annual report from Chiseldon Local History Group</a:t>
            </a:r>
          </a:p>
        </p:txBody>
      </p:sp>
      <p:sp>
        <p:nvSpPr>
          <p:cNvPr id="3" name="Text Placeholder 2">
            <a:extLst>
              <a:ext uri="{FF2B5EF4-FFF2-40B4-BE49-F238E27FC236}">
                <a16:creationId xmlns:a16="http://schemas.microsoft.com/office/drawing/2014/main" id="{52FB86C1-0FEF-4B64-BC4B-AE9ED79D40FD}"/>
              </a:ext>
            </a:extLst>
          </p:cNvPr>
          <p:cNvSpPr>
            <a:spLocks noGrp="1"/>
          </p:cNvSpPr>
          <p:nvPr>
            <p:ph type="body" idx="1"/>
          </p:nvPr>
        </p:nvSpPr>
        <p:spPr/>
        <p:txBody>
          <a:bodyPr/>
          <a:lstStyle/>
          <a:p>
            <a:r>
              <a:rPr lang="en-GB" dirty="0"/>
              <a:t>From Elaine Jones, Group Chairman</a:t>
            </a:r>
          </a:p>
        </p:txBody>
      </p:sp>
      <p:pic>
        <p:nvPicPr>
          <p:cNvPr id="4" name="Picture 3" descr="A picture containing text, clipart&#10;&#10;Description automatically generated">
            <a:extLst>
              <a:ext uri="{FF2B5EF4-FFF2-40B4-BE49-F238E27FC236}">
                <a16:creationId xmlns:a16="http://schemas.microsoft.com/office/drawing/2014/main" id="{8598A238-D299-4214-BB62-DB7C72F6DCB9}"/>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251856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8598A238-D299-4214-BB62-DB7C72F6DCB9}"/>
              </a:ext>
            </a:extLst>
          </p:cNvPr>
          <p:cNvPicPr>
            <a:picLocks noChangeAspect="1"/>
          </p:cNvPicPr>
          <p:nvPr/>
        </p:nvPicPr>
        <p:blipFill>
          <a:blip r:embed="rId2"/>
          <a:stretch>
            <a:fillRect/>
          </a:stretch>
        </p:blipFill>
        <p:spPr>
          <a:xfrm>
            <a:off x="10217027" y="447891"/>
            <a:ext cx="1079500" cy="1079500"/>
          </a:xfrm>
          <a:prstGeom prst="rect">
            <a:avLst/>
          </a:prstGeom>
        </p:spPr>
      </p:pic>
      <p:sp>
        <p:nvSpPr>
          <p:cNvPr id="14" name="TextBox 13">
            <a:extLst>
              <a:ext uri="{FF2B5EF4-FFF2-40B4-BE49-F238E27FC236}">
                <a16:creationId xmlns:a16="http://schemas.microsoft.com/office/drawing/2014/main" id="{F8B5784A-35B5-48DE-85E1-B4B8BB3E7A63}"/>
              </a:ext>
            </a:extLst>
          </p:cNvPr>
          <p:cNvSpPr txBox="1"/>
          <p:nvPr/>
        </p:nvSpPr>
        <p:spPr>
          <a:xfrm>
            <a:off x="781050" y="847725"/>
            <a:ext cx="9048750" cy="6331605"/>
          </a:xfrm>
          <a:prstGeom prst="rect">
            <a:avLst/>
          </a:prstGeom>
          <a:noFill/>
        </p:spPr>
        <p:txBody>
          <a:bodyPr wrap="square" rtlCol="0">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Like every organisation our activities this year have been limited by the pandemic.</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Our monthly study meetings ceased; however, we are hopeful that most of the speakers we had booked for last year will still be available in 2021. We were unable to open the museum and it remains unclear when we will be able to do this. Hopefully this will be sometime late this summer.</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The committee has kept in touch and even had some meetings in a garden and Chiseldon House Hotel when restrictions allowed. This meant we could continue work on the second interpretation Board in Church Street. With invaluable help from the Clerk around planning issues, and Sam Smith who did the Graphic design, this project is now nearing completion.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In October, the first interpretation board in Stroud’s Hill was indeed vandalised but repaired swiftly, thanks to a local metalworker and a kind donation from one of our members.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We took up the suggestion (Sam Smith again) to produce a calendar in time for Christmas and this was a great success. Many thanks to Dawn and team at Oakley’s Spar for selling them for us. We made over £300 which compensated for lack of income from membership fees this year.</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The issue of the location of the Chiseldon Camp Commemorative Stone came to a head in November and it was deemed necessary to remove the stone to a place of safety. A local resident borrowed a JCB and it was transported without problems to a temporary home nearby. We still hope to find out who owns the land in front of the Test Centre in Ladysmith Road and get permission to place it there.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We owe a huge debt to the Parish Council, particularly The Clerk, for their tireless work in trying to resolve this intractable problem. Thanks also to Matty Frost, an artist with a JCB, and Neil Archer for providing a temporary home for the stone.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20711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8598A238-D299-4214-BB62-DB7C72F6DCB9}"/>
              </a:ext>
            </a:extLst>
          </p:cNvPr>
          <p:cNvPicPr>
            <a:picLocks noChangeAspect="1"/>
          </p:cNvPicPr>
          <p:nvPr/>
        </p:nvPicPr>
        <p:blipFill>
          <a:blip r:embed="rId2"/>
          <a:stretch>
            <a:fillRect/>
          </a:stretch>
        </p:blipFill>
        <p:spPr>
          <a:xfrm>
            <a:off x="10217027" y="447891"/>
            <a:ext cx="1079500" cy="1079500"/>
          </a:xfrm>
          <a:prstGeom prst="rect">
            <a:avLst/>
          </a:prstGeom>
        </p:spPr>
      </p:pic>
      <p:sp>
        <p:nvSpPr>
          <p:cNvPr id="14" name="TextBox 13">
            <a:extLst>
              <a:ext uri="{FF2B5EF4-FFF2-40B4-BE49-F238E27FC236}">
                <a16:creationId xmlns:a16="http://schemas.microsoft.com/office/drawing/2014/main" id="{F8B5784A-35B5-48DE-85E1-B4B8BB3E7A63}"/>
              </a:ext>
            </a:extLst>
          </p:cNvPr>
          <p:cNvSpPr txBox="1"/>
          <p:nvPr/>
        </p:nvSpPr>
        <p:spPr>
          <a:xfrm>
            <a:off x="781050" y="847725"/>
            <a:ext cx="7634981" cy="5599482"/>
          </a:xfrm>
          <a:prstGeom prst="rect">
            <a:avLst/>
          </a:prstGeom>
          <a:noFill/>
        </p:spPr>
        <p:txBody>
          <a:bodyPr wrap="square" rtlCol="0">
            <a:sp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The future</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CLHG is not short of ideas for future projects We have considered a series of essays on aspects of Chiseldon’s history; a history of Burderop Park; the Golf Course; walks around Chiseldon; and permanent displays for the museum about the Camp and the Railway (like the very successful Timeline.)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However, we are concerned that only a very small number of members is involved in this work. Although we have several volunteers to act as stewards in the museum during opening hours, only two of us are involved in creating displays and this is clearly not sustainable.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The committee works hard but some of us are feeling our age and we lack some expertise, especially in IT. Our website is not working properly and is something we would like to develop more as a way of fulfilling our core purpose; researching and sharing knowledge about Chiseldon’s history. We would welcome help with this.</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Over the years we have accumulated a considerable archive of photographs, documents, publications, newspaper cuttings, maps, and artefacts, most of which have been catalogued. Only some of these can be stored and displayed in the museum as the environment is damp and dusty. As a result, committee members have an increasing accumulation in their cupboards. This is not an ideal situation.</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descr="A picture containing tree, grass, outdoor, nature&#10;&#10;Description automatically generated">
            <a:extLst>
              <a:ext uri="{FF2B5EF4-FFF2-40B4-BE49-F238E27FC236}">
                <a16:creationId xmlns:a16="http://schemas.microsoft.com/office/drawing/2014/main" id="{9BA12786-8FA7-4E15-ACF5-3DFEF66FFAF2}"/>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800000">
            <a:off x="8690372" y="3219487"/>
            <a:ext cx="2925445" cy="2194560"/>
          </a:xfrm>
          <a:prstGeom prst="rect">
            <a:avLst/>
          </a:prstGeom>
        </p:spPr>
      </p:pic>
      <p:sp>
        <p:nvSpPr>
          <p:cNvPr id="2" name="TextBox 1">
            <a:extLst>
              <a:ext uri="{FF2B5EF4-FFF2-40B4-BE49-F238E27FC236}">
                <a16:creationId xmlns:a16="http://schemas.microsoft.com/office/drawing/2014/main" id="{44F928B6-3F3C-42FE-AC5C-C5676F5BCCEA}"/>
              </a:ext>
            </a:extLst>
          </p:cNvPr>
          <p:cNvSpPr txBox="1"/>
          <p:nvPr/>
        </p:nvSpPr>
        <p:spPr>
          <a:xfrm>
            <a:off x="8817005" y="4838330"/>
            <a:ext cx="2672178" cy="646331"/>
          </a:xfrm>
          <a:prstGeom prst="rect">
            <a:avLst/>
          </a:prstGeom>
          <a:noFill/>
        </p:spPr>
        <p:txBody>
          <a:bodyPr wrap="square" rtlCol="0">
            <a:spAutoFit/>
          </a:bodyPr>
          <a:lstStyle/>
          <a:p>
            <a:r>
              <a:rPr lang="en-GB" dirty="0"/>
              <a:t>Current Camp Memorial Stone location	</a:t>
            </a:r>
          </a:p>
        </p:txBody>
      </p:sp>
    </p:spTree>
    <p:extLst>
      <p:ext uri="{BB962C8B-B14F-4D97-AF65-F5344CB8AC3E}">
        <p14:creationId xmlns:p14="http://schemas.microsoft.com/office/powerpoint/2010/main" val="247278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80CB-5EF5-44C9-96D6-12E5520D546C}"/>
              </a:ext>
            </a:extLst>
          </p:cNvPr>
          <p:cNvSpPr>
            <a:spLocks noGrp="1"/>
          </p:cNvSpPr>
          <p:nvPr>
            <p:ph type="title"/>
          </p:nvPr>
        </p:nvSpPr>
        <p:spPr/>
        <p:txBody>
          <a:bodyPr/>
          <a:lstStyle/>
          <a:p>
            <a:r>
              <a:rPr lang="en-GB" dirty="0"/>
              <a:t>Finance, Contracts and HR Committee report</a:t>
            </a:r>
          </a:p>
        </p:txBody>
      </p:sp>
      <p:sp>
        <p:nvSpPr>
          <p:cNvPr id="3" name="Text Placeholder 2">
            <a:extLst>
              <a:ext uri="{FF2B5EF4-FFF2-40B4-BE49-F238E27FC236}">
                <a16:creationId xmlns:a16="http://schemas.microsoft.com/office/drawing/2014/main" id="{C1FBAE70-FCAD-43BC-A39D-19356F332FEB}"/>
              </a:ext>
            </a:extLst>
          </p:cNvPr>
          <p:cNvSpPr>
            <a:spLocks noGrp="1"/>
          </p:cNvSpPr>
          <p:nvPr>
            <p:ph type="body" idx="1"/>
          </p:nvPr>
        </p:nvSpPr>
        <p:spPr/>
        <p:txBody>
          <a:bodyPr/>
          <a:lstStyle/>
          <a:p>
            <a:r>
              <a:rPr lang="en-GB" dirty="0"/>
              <a:t>Cllr Matt Harris, Committee Chairman</a:t>
            </a:r>
          </a:p>
        </p:txBody>
      </p:sp>
      <p:pic>
        <p:nvPicPr>
          <p:cNvPr id="4" name="Picture 3" descr="A picture containing text, clipart&#10;&#10;Description automatically generated">
            <a:extLst>
              <a:ext uri="{FF2B5EF4-FFF2-40B4-BE49-F238E27FC236}">
                <a16:creationId xmlns:a16="http://schemas.microsoft.com/office/drawing/2014/main" id="{613EBF56-E2C2-4D27-AB3C-F5D83AD7EFF7}"/>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100657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26F9B30D-71D3-4A8A-80C4-AEA3229C8140}"/>
              </a:ext>
            </a:extLst>
          </p:cNvPr>
          <p:cNvPicPr>
            <a:picLocks noChangeAspect="1"/>
          </p:cNvPicPr>
          <p:nvPr/>
        </p:nvPicPr>
        <p:blipFill>
          <a:blip r:embed="rId2"/>
          <a:stretch>
            <a:fillRect/>
          </a:stretch>
        </p:blipFill>
        <p:spPr>
          <a:xfrm>
            <a:off x="10217027" y="447891"/>
            <a:ext cx="1079500" cy="1079500"/>
          </a:xfrm>
          <a:prstGeom prst="rect">
            <a:avLst/>
          </a:prstGeom>
        </p:spPr>
      </p:pic>
      <p:sp>
        <p:nvSpPr>
          <p:cNvPr id="3" name="TextBox 2">
            <a:extLst>
              <a:ext uri="{FF2B5EF4-FFF2-40B4-BE49-F238E27FC236}">
                <a16:creationId xmlns:a16="http://schemas.microsoft.com/office/drawing/2014/main" id="{8E0DD6EA-724A-46FA-9135-850F96518C1A}"/>
              </a:ext>
            </a:extLst>
          </p:cNvPr>
          <p:cNvSpPr txBox="1"/>
          <p:nvPr/>
        </p:nvSpPr>
        <p:spPr>
          <a:xfrm>
            <a:off x="1402672" y="612559"/>
            <a:ext cx="8220722" cy="3662541"/>
          </a:xfrm>
          <a:prstGeom prst="rect">
            <a:avLst/>
          </a:prstGeom>
          <a:noFill/>
        </p:spPr>
        <p:txBody>
          <a:bodyPr wrap="square" rtlCol="0">
            <a:spAutoFit/>
          </a:bodyPr>
          <a:lstStyle/>
          <a:p>
            <a:pPr algn="ctr"/>
            <a:r>
              <a:rPr lang="en-GB" b="1" dirty="0"/>
              <a:t>Highlights of the past year:</a:t>
            </a:r>
          </a:p>
          <a:p>
            <a:pPr algn="ctr"/>
            <a:endParaRPr lang="en-GB" b="1" dirty="0"/>
          </a:p>
          <a:p>
            <a:pPr marL="285750" indent="-285750">
              <a:buFont typeface="Arial" panose="020B0604020202020204" pitchFamily="34" charset="0"/>
              <a:buChar char="•"/>
            </a:pPr>
            <a:r>
              <a:rPr lang="en-GB" sz="1600" b="1" dirty="0"/>
              <a:t>Spending in line with expectations</a:t>
            </a:r>
          </a:p>
          <a:p>
            <a:endParaRPr lang="en-GB" sz="1600" b="1" dirty="0"/>
          </a:p>
          <a:p>
            <a:pPr marL="285750" indent="-285750">
              <a:buFont typeface="Arial" panose="020B0604020202020204" pitchFamily="34" charset="0"/>
              <a:buChar char="•"/>
            </a:pPr>
            <a:r>
              <a:rPr lang="en-GB" sz="1600" b="1" dirty="0"/>
              <a:t>2.88% precept increase, from £139,000 to £143,000</a:t>
            </a:r>
          </a:p>
          <a:p>
            <a:endParaRPr lang="en-GB" sz="1600" b="1" dirty="0"/>
          </a:p>
          <a:p>
            <a:pPr marL="285750" indent="-285750">
              <a:buFont typeface="Arial" panose="020B0604020202020204" pitchFamily="34" charset="0"/>
              <a:buChar char="•"/>
            </a:pPr>
            <a:r>
              <a:rPr lang="en-GB" sz="1600" b="1" dirty="0"/>
              <a:t>Outside gym and new playground equipment</a:t>
            </a:r>
          </a:p>
          <a:p>
            <a:endParaRPr lang="en-GB" sz="1600" b="1" dirty="0"/>
          </a:p>
          <a:p>
            <a:pPr marL="285750" indent="-285750">
              <a:buFont typeface="Arial" panose="020B0604020202020204" pitchFamily="34" charset="0"/>
              <a:buChar char="•"/>
            </a:pPr>
            <a:r>
              <a:rPr lang="en-GB" sz="1600" b="1" dirty="0"/>
              <a:t>Grants and donations provided</a:t>
            </a:r>
          </a:p>
          <a:p>
            <a:endParaRPr lang="en-GB" sz="1600" b="1" dirty="0"/>
          </a:p>
          <a:p>
            <a:pPr marL="285750" indent="-285750">
              <a:buFont typeface="Arial" panose="020B0604020202020204" pitchFamily="34" charset="0"/>
              <a:buChar char="•"/>
            </a:pPr>
            <a:r>
              <a:rPr lang="en-GB" sz="1600" b="1" dirty="0"/>
              <a:t>Recreation hall to be tackled</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Moving to Internet banking with Unity</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44072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AB0C-0E77-43F1-8845-18BA305E3124}"/>
              </a:ext>
            </a:extLst>
          </p:cNvPr>
          <p:cNvSpPr>
            <a:spLocks noGrp="1"/>
          </p:cNvSpPr>
          <p:nvPr>
            <p:ph type="ctrTitle"/>
          </p:nvPr>
        </p:nvSpPr>
        <p:spPr/>
        <p:txBody>
          <a:bodyPr/>
          <a:lstStyle/>
          <a:p>
            <a:r>
              <a:rPr lang="en-GB" dirty="0"/>
              <a:t>Chairman’s welcome</a:t>
            </a:r>
          </a:p>
        </p:txBody>
      </p:sp>
      <p:sp>
        <p:nvSpPr>
          <p:cNvPr id="3" name="Subtitle 2">
            <a:extLst>
              <a:ext uri="{FF2B5EF4-FFF2-40B4-BE49-F238E27FC236}">
                <a16:creationId xmlns:a16="http://schemas.microsoft.com/office/drawing/2014/main" id="{C046C552-17E6-47F2-A73D-1B125E9D810B}"/>
              </a:ext>
            </a:extLst>
          </p:cNvPr>
          <p:cNvSpPr>
            <a:spLocks noGrp="1"/>
          </p:cNvSpPr>
          <p:nvPr>
            <p:ph type="subTitle" idx="1"/>
          </p:nvPr>
        </p:nvSpPr>
        <p:spPr/>
        <p:txBody>
          <a:bodyPr/>
          <a:lstStyle/>
          <a:p>
            <a:r>
              <a:rPr lang="en-GB" dirty="0"/>
              <a:t>Cllr Matt Harris</a:t>
            </a:r>
          </a:p>
        </p:txBody>
      </p:sp>
      <p:pic>
        <p:nvPicPr>
          <p:cNvPr id="4" name="Picture 3" descr="A picture containing text, clipart&#10;&#10;Description automatically generated">
            <a:extLst>
              <a:ext uri="{FF2B5EF4-FFF2-40B4-BE49-F238E27FC236}">
                <a16:creationId xmlns:a16="http://schemas.microsoft.com/office/drawing/2014/main" id="{41AD1CAA-2DB5-4F39-8607-A35D1DF83BEE}"/>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412930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80CB-5EF5-44C9-96D6-12E5520D546C}"/>
              </a:ext>
            </a:extLst>
          </p:cNvPr>
          <p:cNvSpPr>
            <a:spLocks noGrp="1"/>
          </p:cNvSpPr>
          <p:nvPr>
            <p:ph type="title"/>
          </p:nvPr>
        </p:nvSpPr>
        <p:spPr/>
        <p:txBody>
          <a:bodyPr/>
          <a:lstStyle/>
          <a:p>
            <a:r>
              <a:rPr lang="en-GB" dirty="0"/>
              <a:t>Environment, General Purpose &amp; Amenities Committee report</a:t>
            </a:r>
          </a:p>
        </p:txBody>
      </p:sp>
      <p:sp>
        <p:nvSpPr>
          <p:cNvPr id="3" name="Text Placeholder 2">
            <a:extLst>
              <a:ext uri="{FF2B5EF4-FFF2-40B4-BE49-F238E27FC236}">
                <a16:creationId xmlns:a16="http://schemas.microsoft.com/office/drawing/2014/main" id="{C1FBAE70-FCAD-43BC-A39D-19356F332FEB}"/>
              </a:ext>
            </a:extLst>
          </p:cNvPr>
          <p:cNvSpPr>
            <a:spLocks noGrp="1"/>
          </p:cNvSpPr>
          <p:nvPr>
            <p:ph type="body" idx="1"/>
          </p:nvPr>
        </p:nvSpPr>
        <p:spPr/>
        <p:txBody>
          <a:bodyPr/>
          <a:lstStyle/>
          <a:p>
            <a:r>
              <a:rPr lang="en-GB" dirty="0"/>
              <a:t>Cllr Chris Rawlings, Committee Chairman</a:t>
            </a:r>
          </a:p>
        </p:txBody>
      </p:sp>
      <p:pic>
        <p:nvPicPr>
          <p:cNvPr id="4" name="Picture 3" descr="A picture containing text, clipart&#10;&#10;Description automatically generated">
            <a:extLst>
              <a:ext uri="{FF2B5EF4-FFF2-40B4-BE49-F238E27FC236}">
                <a16:creationId xmlns:a16="http://schemas.microsoft.com/office/drawing/2014/main" id="{E024F6D0-70D1-441A-8338-3EC298329A7A}"/>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358568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057CEF-705C-41B9-B304-7D8F07DC49A7}"/>
              </a:ext>
            </a:extLst>
          </p:cNvPr>
          <p:cNvSpPr txBox="1"/>
          <p:nvPr/>
        </p:nvSpPr>
        <p:spPr>
          <a:xfrm>
            <a:off x="1722268" y="790113"/>
            <a:ext cx="7377344" cy="6647974"/>
          </a:xfrm>
          <a:prstGeom prst="rect">
            <a:avLst/>
          </a:prstGeom>
          <a:noFill/>
        </p:spPr>
        <p:txBody>
          <a:bodyPr wrap="square" rtlCol="0">
            <a:spAutoFit/>
          </a:bodyPr>
          <a:lstStyle/>
          <a:p>
            <a:pPr algn="ctr"/>
            <a:r>
              <a:rPr lang="en-GB" b="1" dirty="0"/>
              <a:t>Highlights of the Past Year</a:t>
            </a:r>
          </a:p>
          <a:p>
            <a:pPr algn="ctr"/>
            <a:endParaRPr lang="en-GB" b="1" dirty="0"/>
          </a:p>
          <a:p>
            <a:pPr marL="285750" indent="-285750">
              <a:buFont typeface="Arial" panose="020B0604020202020204" pitchFamily="34" charset="0"/>
              <a:buChar char="•"/>
            </a:pPr>
            <a:r>
              <a:rPr lang="en-GB" sz="1600" dirty="0"/>
              <a:t>Washpool lease extension requested to 25 years</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sz="1600" dirty="0"/>
              <a:t>Approval of wildflower project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Tennis Club flood barrier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Allotment maintenance, improvements &amp; tree work</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Chiseldon Funday approved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Talks with Swindon Town Ladies Football Club</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Outside gym and new play equipment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Planting, bulbs and seating at Millennium </a:t>
            </a:r>
            <a:r>
              <a:rPr lang="en-GB" sz="1600" dirty="0" err="1"/>
              <a:t>Copse</a:t>
            </a:r>
            <a:r>
              <a:rPr lang="en-GB" sz="1600" dirty="0"/>
              <a: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Ongoing tree inspections and safety work</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Work approved for Chapel pathway and drainage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BIOS Youth Service ended. New provision to be investigated</a:t>
            </a:r>
          </a:p>
          <a:p>
            <a:pPr marL="285750" indent="-285750">
              <a:buFont typeface="Arial" panose="020B0604020202020204" pitchFamily="34" charset="0"/>
              <a:buChar char="•"/>
            </a:pPr>
            <a:endParaRPr lang="en-GB" sz="1600" dirty="0"/>
          </a:p>
          <a:p>
            <a:pPr algn="ctr"/>
            <a:endParaRPr lang="en-GB" b="1" dirty="0"/>
          </a:p>
          <a:p>
            <a:pPr marL="285750" indent="-285750">
              <a:buFont typeface="Arial" panose="020B0604020202020204" pitchFamily="34" charset="0"/>
              <a:buChar char="•"/>
            </a:pPr>
            <a:endParaRPr lang="en-GB" b="1" dirty="0"/>
          </a:p>
        </p:txBody>
      </p:sp>
      <p:pic>
        <p:nvPicPr>
          <p:cNvPr id="3" name="Picture 2" descr="A picture containing text, clipart&#10;&#10;Description automatically generated">
            <a:extLst>
              <a:ext uri="{FF2B5EF4-FFF2-40B4-BE49-F238E27FC236}">
                <a16:creationId xmlns:a16="http://schemas.microsoft.com/office/drawing/2014/main" id="{0D8353A9-41B9-4E8F-8AD9-490C49DBB97B}"/>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196165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80CB-5EF5-44C9-96D6-12E5520D546C}"/>
              </a:ext>
            </a:extLst>
          </p:cNvPr>
          <p:cNvSpPr>
            <a:spLocks noGrp="1"/>
          </p:cNvSpPr>
          <p:nvPr>
            <p:ph type="title"/>
          </p:nvPr>
        </p:nvSpPr>
        <p:spPr/>
        <p:txBody>
          <a:bodyPr/>
          <a:lstStyle/>
          <a:p>
            <a:r>
              <a:rPr lang="en-GB" dirty="0"/>
              <a:t>Planning, Highways and Transport Development Committee report</a:t>
            </a:r>
          </a:p>
        </p:txBody>
      </p:sp>
      <p:sp>
        <p:nvSpPr>
          <p:cNvPr id="3" name="Text Placeholder 2">
            <a:extLst>
              <a:ext uri="{FF2B5EF4-FFF2-40B4-BE49-F238E27FC236}">
                <a16:creationId xmlns:a16="http://schemas.microsoft.com/office/drawing/2014/main" id="{C1FBAE70-FCAD-43BC-A39D-19356F332FEB}"/>
              </a:ext>
            </a:extLst>
          </p:cNvPr>
          <p:cNvSpPr>
            <a:spLocks noGrp="1"/>
          </p:cNvSpPr>
          <p:nvPr>
            <p:ph type="body" idx="1"/>
          </p:nvPr>
        </p:nvSpPr>
        <p:spPr/>
        <p:txBody>
          <a:bodyPr/>
          <a:lstStyle/>
          <a:p>
            <a:r>
              <a:rPr lang="en-GB" dirty="0"/>
              <a:t>Cllr Ian </a:t>
            </a:r>
            <a:r>
              <a:rPr lang="en-GB" dirty="0" err="1"/>
              <a:t>Kearsey</a:t>
            </a:r>
            <a:r>
              <a:rPr lang="en-GB" dirty="0"/>
              <a:t>, Committee Chairman</a:t>
            </a:r>
          </a:p>
        </p:txBody>
      </p:sp>
      <p:pic>
        <p:nvPicPr>
          <p:cNvPr id="4" name="Picture 3" descr="A picture containing text, clipart&#10;&#10;Description automatically generated">
            <a:extLst>
              <a:ext uri="{FF2B5EF4-FFF2-40B4-BE49-F238E27FC236}">
                <a16:creationId xmlns:a16="http://schemas.microsoft.com/office/drawing/2014/main" id="{D2DB99A9-6262-4F9C-B076-5A41C02036D4}"/>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59303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C6C61A4C-0293-4BD4-8586-D1F9738B1D2E}"/>
              </a:ext>
            </a:extLst>
          </p:cNvPr>
          <p:cNvPicPr>
            <a:picLocks noChangeAspect="1"/>
          </p:cNvPicPr>
          <p:nvPr/>
        </p:nvPicPr>
        <p:blipFill>
          <a:blip r:embed="rId2"/>
          <a:stretch>
            <a:fillRect/>
          </a:stretch>
        </p:blipFill>
        <p:spPr>
          <a:xfrm>
            <a:off x="10217027" y="447891"/>
            <a:ext cx="1079500" cy="1079500"/>
          </a:xfrm>
          <a:prstGeom prst="rect">
            <a:avLst/>
          </a:prstGeom>
        </p:spPr>
      </p:pic>
      <p:sp>
        <p:nvSpPr>
          <p:cNvPr id="3" name="TextBox 2">
            <a:extLst>
              <a:ext uri="{FF2B5EF4-FFF2-40B4-BE49-F238E27FC236}">
                <a16:creationId xmlns:a16="http://schemas.microsoft.com/office/drawing/2014/main" id="{310239E5-E5E7-447F-A6A1-B3126927D70B}"/>
              </a:ext>
            </a:extLst>
          </p:cNvPr>
          <p:cNvSpPr txBox="1"/>
          <p:nvPr/>
        </p:nvSpPr>
        <p:spPr>
          <a:xfrm>
            <a:off x="2317072" y="949911"/>
            <a:ext cx="6667130" cy="4585871"/>
          </a:xfrm>
          <a:prstGeom prst="rect">
            <a:avLst/>
          </a:prstGeom>
          <a:noFill/>
        </p:spPr>
        <p:txBody>
          <a:bodyPr wrap="square" rtlCol="0">
            <a:spAutoFit/>
          </a:bodyPr>
          <a:lstStyle/>
          <a:p>
            <a:pPr algn="ctr"/>
            <a:r>
              <a:rPr lang="en-GB" b="1" dirty="0"/>
              <a:t>Highlights of the past year</a:t>
            </a:r>
          </a:p>
          <a:p>
            <a:pPr algn="ctr"/>
            <a:endParaRPr lang="en-GB" b="1" dirty="0"/>
          </a:p>
          <a:p>
            <a:pPr marL="285750" indent="-285750">
              <a:buFont typeface="Arial" panose="020B0604020202020204" pitchFamily="34" charset="0"/>
              <a:buChar char="•"/>
            </a:pPr>
            <a:r>
              <a:rPr lang="en-GB" sz="1600" dirty="0"/>
              <a:t>Over 30 planning applications discussed and voted 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Investigating Neighbourhood Plan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Communicating with SBC over Earthline ongoing issues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Speed limit reduction at Draycot Foliat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Survey and ongoing investigations into New Road build out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Solar lighting at Draycot Foliat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Trying to progress plans for layby parking at Draycot Foliat and Windmill Piece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042660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80CB-5EF5-44C9-96D6-12E5520D546C}"/>
              </a:ext>
            </a:extLst>
          </p:cNvPr>
          <p:cNvSpPr>
            <a:spLocks noGrp="1"/>
          </p:cNvSpPr>
          <p:nvPr>
            <p:ph type="title"/>
          </p:nvPr>
        </p:nvSpPr>
        <p:spPr/>
        <p:txBody>
          <a:bodyPr>
            <a:normAutofit/>
          </a:bodyPr>
          <a:lstStyle/>
          <a:p>
            <a:r>
              <a:rPr lang="en-GB" dirty="0"/>
              <a:t>Chairman’s Annual report</a:t>
            </a:r>
          </a:p>
        </p:txBody>
      </p:sp>
      <p:sp>
        <p:nvSpPr>
          <p:cNvPr id="3" name="Text Placeholder 2">
            <a:extLst>
              <a:ext uri="{FF2B5EF4-FFF2-40B4-BE49-F238E27FC236}">
                <a16:creationId xmlns:a16="http://schemas.microsoft.com/office/drawing/2014/main" id="{C1FBAE70-FCAD-43BC-A39D-19356F332FEB}"/>
              </a:ext>
            </a:extLst>
          </p:cNvPr>
          <p:cNvSpPr>
            <a:spLocks noGrp="1"/>
          </p:cNvSpPr>
          <p:nvPr>
            <p:ph type="body" idx="1"/>
          </p:nvPr>
        </p:nvSpPr>
        <p:spPr/>
        <p:txBody>
          <a:bodyPr/>
          <a:lstStyle/>
          <a:p>
            <a:r>
              <a:rPr lang="en-GB" dirty="0"/>
              <a:t>Cllr Matt Harris, Council Chairman</a:t>
            </a:r>
          </a:p>
        </p:txBody>
      </p:sp>
      <p:pic>
        <p:nvPicPr>
          <p:cNvPr id="4" name="Picture 3" descr="A picture containing text, clipart&#10;&#10;Description automatically generated">
            <a:extLst>
              <a:ext uri="{FF2B5EF4-FFF2-40B4-BE49-F238E27FC236}">
                <a16:creationId xmlns:a16="http://schemas.microsoft.com/office/drawing/2014/main" id="{6B0D448C-7B6B-4834-BB2E-55099D29350F}"/>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399747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663DE-584D-44F9-AEE0-CBE8AF9691A2}"/>
              </a:ext>
            </a:extLst>
          </p:cNvPr>
          <p:cNvSpPr txBox="1"/>
          <p:nvPr/>
        </p:nvSpPr>
        <p:spPr>
          <a:xfrm>
            <a:off x="1091953" y="896645"/>
            <a:ext cx="9197266" cy="3847207"/>
          </a:xfrm>
          <a:prstGeom prst="rect">
            <a:avLst/>
          </a:prstGeom>
          <a:noFill/>
        </p:spPr>
        <p:txBody>
          <a:bodyPr wrap="square" rtlCol="0">
            <a:spAutoFit/>
          </a:bodyPr>
          <a:lstStyle/>
          <a:p>
            <a:pPr algn="ctr"/>
            <a:r>
              <a:rPr lang="en-GB" b="1" dirty="0"/>
              <a:t>Highlights of the past year</a:t>
            </a:r>
          </a:p>
          <a:p>
            <a:pPr algn="ctr"/>
            <a:endParaRPr lang="en-GB" b="1" dirty="0"/>
          </a:p>
          <a:p>
            <a:pPr marL="285750" indent="-285750">
              <a:buFont typeface="Arial" panose="020B0604020202020204" pitchFamily="34" charset="0"/>
              <a:buChar char="•"/>
            </a:pPr>
            <a:r>
              <a:rPr lang="en-GB" sz="1600" dirty="0"/>
              <a:t>Thanks to Clair and Nina for their Covid19 parish work with food boxes and help for residents.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5 new Councillors Co-opted and one resignation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Planning, Highways and Transport Committee re-formed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Finance, Contracts and HR Committee re-formed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Sad news of the loss of our friends and colleagues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Moving into 2021/22</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3" name="Picture 2" descr="A picture containing text, clipart&#10;&#10;Description automatically generated">
            <a:extLst>
              <a:ext uri="{FF2B5EF4-FFF2-40B4-BE49-F238E27FC236}">
                <a16:creationId xmlns:a16="http://schemas.microsoft.com/office/drawing/2014/main" id="{D61E1B07-C025-4F08-B21D-5E322F440803}"/>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1269981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80CB-5EF5-44C9-96D6-12E5520D546C}"/>
              </a:ext>
            </a:extLst>
          </p:cNvPr>
          <p:cNvSpPr>
            <a:spLocks noGrp="1"/>
          </p:cNvSpPr>
          <p:nvPr>
            <p:ph type="title"/>
          </p:nvPr>
        </p:nvSpPr>
        <p:spPr/>
        <p:txBody>
          <a:bodyPr>
            <a:normAutofit/>
          </a:bodyPr>
          <a:lstStyle/>
          <a:p>
            <a:r>
              <a:rPr lang="en-GB" dirty="0"/>
              <a:t>Public Q&amp;A session – to close by 7.30pm</a:t>
            </a:r>
          </a:p>
        </p:txBody>
      </p:sp>
      <p:sp>
        <p:nvSpPr>
          <p:cNvPr id="3" name="Text Placeholder 2">
            <a:extLst>
              <a:ext uri="{FF2B5EF4-FFF2-40B4-BE49-F238E27FC236}">
                <a16:creationId xmlns:a16="http://schemas.microsoft.com/office/drawing/2014/main" id="{C1FBAE70-FCAD-43BC-A39D-19356F332FEB}"/>
              </a:ext>
            </a:extLst>
          </p:cNvPr>
          <p:cNvSpPr>
            <a:spLocks noGrp="1"/>
          </p:cNvSpPr>
          <p:nvPr>
            <p:ph type="body" idx="1"/>
          </p:nvPr>
        </p:nvSpPr>
        <p:spPr/>
        <p:txBody>
          <a:bodyPr/>
          <a:lstStyle/>
          <a:p>
            <a:r>
              <a:rPr lang="en-GB" dirty="0"/>
              <a:t>Chaired by Cllr Matt Harris</a:t>
            </a:r>
          </a:p>
        </p:txBody>
      </p:sp>
      <p:pic>
        <p:nvPicPr>
          <p:cNvPr id="4" name="Picture 3" descr="A picture containing text, clipart&#10;&#10;Description automatically generated">
            <a:extLst>
              <a:ext uri="{FF2B5EF4-FFF2-40B4-BE49-F238E27FC236}">
                <a16:creationId xmlns:a16="http://schemas.microsoft.com/office/drawing/2014/main" id="{5F4E6313-F6D9-485A-A332-D2EB8233E768}"/>
              </a:ext>
            </a:extLst>
          </p:cNvPr>
          <p:cNvPicPr>
            <a:picLocks noChangeAspect="1"/>
          </p:cNvPicPr>
          <p:nvPr/>
        </p:nvPicPr>
        <p:blipFill>
          <a:blip r:embed="rId2"/>
          <a:stretch>
            <a:fillRect/>
          </a:stretch>
        </p:blipFill>
        <p:spPr>
          <a:xfrm>
            <a:off x="10217027" y="403501"/>
            <a:ext cx="1079500" cy="1079500"/>
          </a:xfrm>
          <a:prstGeom prst="rect">
            <a:avLst/>
          </a:prstGeom>
        </p:spPr>
      </p:pic>
    </p:spTree>
    <p:extLst>
      <p:ext uri="{BB962C8B-B14F-4D97-AF65-F5344CB8AC3E}">
        <p14:creationId xmlns:p14="http://schemas.microsoft.com/office/powerpoint/2010/main" val="359188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2AEE-F921-40A5-8D2B-8B09B011C074}"/>
              </a:ext>
            </a:extLst>
          </p:cNvPr>
          <p:cNvSpPr>
            <a:spLocks noGrp="1"/>
          </p:cNvSpPr>
          <p:nvPr>
            <p:ph type="title"/>
          </p:nvPr>
        </p:nvSpPr>
        <p:spPr/>
        <p:txBody>
          <a:bodyPr/>
          <a:lstStyle/>
          <a:p>
            <a:pPr algn="ctr"/>
            <a:r>
              <a:rPr lang="en-GB" dirty="0"/>
              <a:t>Thank you for joining us.</a:t>
            </a:r>
          </a:p>
        </p:txBody>
      </p:sp>
      <p:sp>
        <p:nvSpPr>
          <p:cNvPr id="3" name="Text Placeholder 2">
            <a:extLst>
              <a:ext uri="{FF2B5EF4-FFF2-40B4-BE49-F238E27FC236}">
                <a16:creationId xmlns:a16="http://schemas.microsoft.com/office/drawing/2014/main" id="{04224A31-1802-49AE-8C2E-FBCD354D3B6A}"/>
              </a:ext>
            </a:extLst>
          </p:cNvPr>
          <p:cNvSpPr>
            <a:spLocks noGrp="1"/>
          </p:cNvSpPr>
          <p:nvPr>
            <p:ph type="body" idx="1"/>
          </p:nvPr>
        </p:nvSpPr>
        <p:spPr/>
        <p:txBody>
          <a:bodyPr/>
          <a:lstStyle/>
          <a:p>
            <a:pPr algn="ctr"/>
            <a:r>
              <a:rPr lang="en-GB" dirty="0"/>
              <a:t>This presentation and more detailed reports can be viewed on our website </a:t>
            </a:r>
            <a:r>
              <a:rPr lang="en-GB" dirty="0">
                <a:hlinkClick r:id="rId2"/>
              </a:rPr>
              <a:t>www.Chiseldon-pc.gov.uk</a:t>
            </a:r>
            <a:r>
              <a:rPr lang="en-GB" dirty="0"/>
              <a:t> or on our Facebook Page “Chiseldon Parish Council Notices”, or by request from the Parish Clerk – clerk@chiseldon-pc.gov.uk.</a:t>
            </a:r>
          </a:p>
        </p:txBody>
      </p:sp>
      <p:pic>
        <p:nvPicPr>
          <p:cNvPr id="4" name="Picture 3" descr="A picture containing text, clipart&#10;&#10;Description automatically generated">
            <a:extLst>
              <a:ext uri="{FF2B5EF4-FFF2-40B4-BE49-F238E27FC236}">
                <a16:creationId xmlns:a16="http://schemas.microsoft.com/office/drawing/2014/main" id="{94215919-DD14-4F23-852F-90011A77A70E}"/>
              </a:ext>
            </a:extLst>
          </p:cNvPr>
          <p:cNvPicPr>
            <a:picLocks noChangeAspect="1"/>
          </p:cNvPicPr>
          <p:nvPr/>
        </p:nvPicPr>
        <p:blipFill>
          <a:blip r:embed="rId3"/>
          <a:stretch>
            <a:fillRect/>
          </a:stretch>
        </p:blipFill>
        <p:spPr>
          <a:xfrm>
            <a:off x="10217027" y="403501"/>
            <a:ext cx="1079500" cy="1079500"/>
          </a:xfrm>
          <a:prstGeom prst="rect">
            <a:avLst/>
          </a:prstGeom>
        </p:spPr>
      </p:pic>
    </p:spTree>
    <p:extLst>
      <p:ext uri="{BB962C8B-B14F-4D97-AF65-F5344CB8AC3E}">
        <p14:creationId xmlns:p14="http://schemas.microsoft.com/office/powerpoint/2010/main" val="60526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470F61E3-CA13-40B1-9902-B5166A4B39D6}"/>
              </a:ext>
            </a:extLst>
          </p:cNvPr>
          <p:cNvPicPr>
            <a:picLocks noChangeAspect="1"/>
          </p:cNvPicPr>
          <p:nvPr/>
        </p:nvPicPr>
        <p:blipFill>
          <a:blip r:embed="rId2"/>
          <a:stretch>
            <a:fillRect/>
          </a:stretch>
        </p:blipFill>
        <p:spPr>
          <a:xfrm>
            <a:off x="10217027" y="447891"/>
            <a:ext cx="1079500" cy="1079500"/>
          </a:xfrm>
          <a:prstGeom prst="rect">
            <a:avLst/>
          </a:prstGeom>
        </p:spPr>
      </p:pic>
      <p:sp>
        <p:nvSpPr>
          <p:cNvPr id="3" name="Title 2">
            <a:extLst>
              <a:ext uri="{FF2B5EF4-FFF2-40B4-BE49-F238E27FC236}">
                <a16:creationId xmlns:a16="http://schemas.microsoft.com/office/drawing/2014/main" id="{F7446F4F-025A-492C-8183-EA1D8722AD2D}"/>
              </a:ext>
            </a:extLst>
          </p:cNvPr>
          <p:cNvSpPr>
            <a:spLocks noGrp="1"/>
          </p:cNvSpPr>
          <p:nvPr>
            <p:ph type="ctrTitle"/>
          </p:nvPr>
        </p:nvSpPr>
        <p:spPr>
          <a:xfrm>
            <a:off x="150921" y="2610036"/>
            <a:ext cx="8673536" cy="1407698"/>
          </a:xfrm>
        </p:spPr>
        <p:txBody>
          <a:bodyPr/>
          <a:lstStyle/>
          <a:p>
            <a:pPr algn="l"/>
            <a:br>
              <a:rPr lang="en-GB" sz="4000" dirty="0"/>
            </a:br>
            <a:br>
              <a:rPr lang="en-GB" sz="4000" dirty="0"/>
            </a:br>
            <a:br>
              <a:rPr lang="en-GB" sz="4000" dirty="0"/>
            </a:br>
            <a:br>
              <a:rPr lang="en-GB" sz="4000" dirty="0"/>
            </a:br>
            <a:r>
              <a:rPr lang="en-GB" sz="4000" dirty="0"/>
              <a:t>Penny Marno, Consultant in Public Health.  Swindon Borough Council</a:t>
            </a:r>
          </a:p>
        </p:txBody>
      </p:sp>
      <p:sp>
        <p:nvSpPr>
          <p:cNvPr id="4" name="Subtitle 3">
            <a:extLst>
              <a:ext uri="{FF2B5EF4-FFF2-40B4-BE49-F238E27FC236}">
                <a16:creationId xmlns:a16="http://schemas.microsoft.com/office/drawing/2014/main" id="{DBFC2781-4883-4E38-967A-2135BEF30F42}"/>
              </a:ext>
            </a:extLst>
          </p:cNvPr>
          <p:cNvSpPr>
            <a:spLocks noGrp="1"/>
          </p:cNvSpPr>
          <p:nvPr>
            <p:ph type="subTitle" idx="1"/>
          </p:nvPr>
        </p:nvSpPr>
        <p:spPr/>
        <p:txBody>
          <a:bodyPr/>
          <a:lstStyle/>
          <a:p>
            <a:r>
              <a:rPr lang="en-GB" dirty="0"/>
              <a:t>Covid 19 response 2020 and 2021</a:t>
            </a:r>
          </a:p>
        </p:txBody>
      </p:sp>
      <p:pic>
        <p:nvPicPr>
          <p:cNvPr id="8" name="Picture 7">
            <a:extLst>
              <a:ext uri="{FF2B5EF4-FFF2-40B4-BE49-F238E27FC236}">
                <a16:creationId xmlns:a16="http://schemas.microsoft.com/office/drawing/2014/main" id="{E2F8FB7E-BC77-49A5-8110-F1FCEF97F81B}"/>
              </a:ext>
            </a:extLst>
          </p:cNvPr>
          <p:cNvPicPr>
            <a:picLocks noChangeAspect="1"/>
          </p:cNvPicPr>
          <p:nvPr/>
        </p:nvPicPr>
        <p:blipFill>
          <a:blip r:embed="rId3"/>
          <a:stretch>
            <a:fillRect/>
          </a:stretch>
        </p:blipFill>
        <p:spPr>
          <a:xfrm>
            <a:off x="9343793" y="2905125"/>
            <a:ext cx="2524125" cy="1047750"/>
          </a:xfrm>
          <a:prstGeom prst="rect">
            <a:avLst/>
          </a:prstGeom>
        </p:spPr>
      </p:pic>
    </p:spTree>
    <p:extLst>
      <p:ext uri="{BB962C8B-B14F-4D97-AF65-F5344CB8AC3E}">
        <p14:creationId xmlns:p14="http://schemas.microsoft.com/office/powerpoint/2010/main" val="117308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Covid in Swindon (as at 11</a:t>
            </a:r>
            <a:r>
              <a:rPr lang="en-GB" baseline="30000" dirty="0">
                <a:solidFill>
                  <a:schemeClr val="bg1"/>
                </a:solidFill>
              </a:rPr>
              <a:t>th</a:t>
            </a:r>
            <a:r>
              <a:rPr lang="en-GB" dirty="0">
                <a:solidFill>
                  <a:schemeClr val="bg1"/>
                </a:solidFill>
              </a:rPr>
              <a:t> April)</a:t>
            </a:r>
          </a:p>
        </p:txBody>
      </p:sp>
      <p:pic>
        <p:nvPicPr>
          <p:cNvPr id="3" name="Picture 2"/>
          <p:cNvPicPr>
            <a:picLocks noChangeAspect="1"/>
          </p:cNvPicPr>
          <p:nvPr/>
        </p:nvPicPr>
        <p:blipFill>
          <a:blip r:embed="rId2"/>
          <a:stretch>
            <a:fillRect/>
          </a:stretch>
        </p:blipFill>
        <p:spPr>
          <a:xfrm>
            <a:off x="395025" y="1950317"/>
            <a:ext cx="11311553" cy="3520948"/>
          </a:xfrm>
          <a:prstGeom prst="rect">
            <a:avLst/>
          </a:prstGeom>
        </p:spPr>
      </p:pic>
      <p:sp>
        <p:nvSpPr>
          <p:cNvPr id="6" name="TextBox 5"/>
          <p:cNvSpPr txBox="1"/>
          <p:nvPr/>
        </p:nvSpPr>
        <p:spPr>
          <a:xfrm>
            <a:off x="722489" y="5881512"/>
            <a:ext cx="6400800" cy="461665"/>
          </a:xfrm>
          <a:prstGeom prst="rect">
            <a:avLst/>
          </a:prstGeom>
          <a:noFill/>
        </p:spPr>
        <p:txBody>
          <a:bodyPr wrap="square" rtlCol="0">
            <a:spAutoFit/>
          </a:bodyPr>
          <a:lstStyle/>
          <a:p>
            <a:r>
              <a:rPr lang="en-GB" sz="2400" dirty="0">
                <a:solidFill>
                  <a:schemeClr val="bg1"/>
                </a:solidFill>
              </a:rPr>
              <a:t>Total Cases 11326 </a:t>
            </a:r>
          </a:p>
        </p:txBody>
      </p:sp>
      <p:pic>
        <p:nvPicPr>
          <p:cNvPr id="5" name="Picture 4" descr="A picture containing text, clipart&#10;&#10;Description automatically generated">
            <a:extLst>
              <a:ext uri="{FF2B5EF4-FFF2-40B4-BE49-F238E27FC236}">
                <a16:creationId xmlns:a16="http://schemas.microsoft.com/office/drawing/2014/main" id="{CBDA1EBA-ECB8-4CB3-A10A-70F9C3065408}"/>
              </a:ext>
            </a:extLst>
          </p:cNvPr>
          <p:cNvPicPr>
            <a:picLocks noChangeAspect="1"/>
          </p:cNvPicPr>
          <p:nvPr/>
        </p:nvPicPr>
        <p:blipFill>
          <a:blip r:embed="rId3"/>
          <a:stretch>
            <a:fillRect/>
          </a:stretch>
        </p:blipFill>
        <p:spPr>
          <a:xfrm>
            <a:off x="10217027" y="447891"/>
            <a:ext cx="1079500" cy="1079500"/>
          </a:xfrm>
          <a:prstGeom prst="rect">
            <a:avLst/>
          </a:prstGeom>
        </p:spPr>
      </p:pic>
      <p:pic>
        <p:nvPicPr>
          <p:cNvPr id="7" name="Picture 6">
            <a:extLst>
              <a:ext uri="{FF2B5EF4-FFF2-40B4-BE49-F238E27FC236}">
                <a16:creationId xmlns:a16="http://schemas.microsoft.com/office/drawing/2014/main" id="{D09818F4-B75E-4190-8788-6E869CD28827}"/>
              </a:ext>
            </a:extLst>
          </p:cNvPr>
          <p:cNvPicPr>
            <a:picLocks noChangeAspect="1"/>
          </p:cNvPicPr>
          <p:nvPr/>
        </p:nvPicPr>
        <p:blipFill>
          <a:blip r:embed="rId4"/>
          <a:stretch>
            <a:fillRect/>
          </a:stretch>
        </p:blipFill>
        <p:spPr>
          <a:xfrm>
            <a:off x="9827581" y="5666080"/>
            <a:ext cx="2191258" cy="909579"/>
          </a:xfrm>
          <a:prstGeom prst="rect">
            <a:avLst/>
          </a:prstGeom>
        </p:spPr>
      </p:pic>
    </p:spTree>
    <p:extLst>
      <p:ext uri="{BB962C8B-B14F-4D97-AF65-F5344CB8AC3E}">
        <p14:creationId xmlns:p14="http://schemas.microsoft.com/office/powerpoint/2010/main" val="17525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00299E-EFE5-4FC1-ADA4-A224FAE103AC}"/>
              </a:ext>
            </a:extLst>
          </p:cNvPr>
          <p:cNvSpPr txBox="1">
            <a:spLocks/>
          </p:cNvSpPr>
          <p:nvPr/>
        </p:nvSpPr>
        <p:spPr>
          <a:xfrm>
            <a:off x="300446" y="300129"/>
            <a:ext cx="96139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a:solidFill>
                  <a:schemeClr val="bg1"/>
                </a:solidFill>
              </a:rPr>
              <a:t>A toolkit of intervention</a:t>
            </a:r>
            <a:endParaRPr lang="en-GB" dirty="0">
              <a:solidFill>
                <a:schemeClr val="bg1"/>
              </a:solidFill>
            </a:endParaRPr>
          </a:p>
        </p:txBody>
      </p:sp>
      <p:pic>
        <p:nvPicPr>
          <p:cNvPr id="5" name="Picture 4" descr="A picture containing diagram&#10;&#10;Description automatically generated">
            <a:extLst>
              <a:ext uri="{FF2B5EF4-FFF2-40B4-BE49-F238E27FC236}">
                <a16:creationId xmlns:a16="http://schemas.microsoft.com/office/drawing/2014/main" id="{3FA0A5F1-6E84-4CF9-95AC-FC8208DC0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5" y="1493930"/>
            <a:ext cx="10781291" cy="439196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D261E600-0478-4CA2-ADC8-D3F163C8FBD0}"/>
              </a:ext>
            </a:extLst>
          </p:cNvPr>
          <p:cNvPicPr>
            <a:picLocks noChangeAspect="1"/>
          </p:cNvPicPr>
          <p:nvPr/>
        </p:nvPicPr>
        <p:blipFill>
          <a:blip r:embed="rId3"/>
          <a:stretch>
            <a:fillRect/>
          </a:stretch>
        </p:blipFill>
        <p:spPr>
          <a:xfrm>
            <a:off x="10386874" y="274468"/>
            <a:ext cx="1083075" cy="1083075"/>
          </a:xfrm>
          <a:prstGeom prst="rect">
            <a:avLst/>
          </a:prstGeom>
        </p:spPr>
      </p:pic>
      <p:pic>
        <p:nvPicPr>
          <p:cNvPr id="7" name="Picture 6">
            <a:extLst>
              <a:ext uri="{FF2B5EF4-FFF2-40B4-BE49-F238E27FC236}">
                <a16:creationId xmlns:a16="http://schemas.microsoft.com/office/drawing/2014/main" id="{8F25DA08-16C7-42FA-A2BF-3301BC8FC40C}"/>
              </a:ext>
            </a:extLst>
          </p:cNvPr>
          <p:cNvPicPr>
            <a:picLocks noChangeAspect="1"/>
          </p:cNvPicPr>
          <p:nvPr/>
        </p:nvPicPr>
        <p:blipFill>
          <a:blip r:embed="rId4"/>
          <a:stretch>
            <a:fillRect/>
          </a:stretch>
        </p:blipFill>
        <p:spPr>
          <a:xfrm>
            <a:off x="10147177" y="5936912"/>
            <a:ext cx="1871662" cy="776917"/>
          </a:xfrm>
          <a:prstGeom prst="rect">
            <a:avLst/>
          </a:prstGeom>
        </p:spPr>
      </p:pic>
    </p:spTree>
    <p:extLst>
      <p:ext uri="{BB962C8B-B14F-4D97-AF65-F5344CB8AC3E}">
        <p14:creationId xmlns:p14="http://schemas.microsoft.com/office/powerpoint/2010/main" val="156877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89430" y="743919"/>
            <a:ext cx="3300439" cy="5447875"/>
          </a:xfrm>
        </p:spPr>
        <p:txBody>
          <a:bodyPr>
            <a:normAutofit fontScale="77500" lnSpcReduction="20000"/>
          </a:bodyPr>
          <a:lstStyle/>
          <a:p>
            <a:pPr marL="0" indent="0">
              <a:buNone/>
            </a:pPr>
            <a:r>
              <a:rPr lang="en-GB" sz="2600" b="1" dirty="0">
                <a:solidFill>
                  <a:schemeClr val="bg1"/>
                </a:solidFill>
                <a:latin typeface="Calibri" panose="020F0502020204030204" pitchFamily="34" charset="0"/>
                <a:cs typeface="Calibri" panose="020F0502020204030204" pitchFamily="34" charset="0"/>
              </a:rPr>
              <a:t>Testing</a:t>
            </a:r>
          </a:p>
          <a:p>
            <a:r>
              <a:rPr lang="en-GB" sz="2600" dirty="0">
                <a:solidFill>
                  <a:schemeClr val="bg1"/>
                </a:solidFill>
                <a:latin typeface="Calibri" panose="020F0502020204030204" pitchFamily="34" charset="0"/>
                <a:cs typeface="Calibri" panose="020F0502020204030204" pitchFamily="34" charset="0"/>
              </a:rPr>
              <a:t>2 main types:</a:t>
            </a:r>
          </a:p>
          <a:p>
            <a:pPr marL="457189" indent="-457189">
              <a:buFontTx/>
              <a:buChar char="-"/>
            </a:pPr>
            <a:r>
              <a:rPr lang="en-GB" sz="2600" dirty="0">
                <a:solidFill>
                  <a:schemeClr val="bg1"/>
                </a:solidFill>
                <a:latin typeface="Calibri" panose="020F0502020204030204" pitchFamily="34" charset="0"/>
                <a:cs typeface="Calibri" panose="020F0502020204030204" pitchFamily="34" charset="0"/>
              </a:rPr>
              <a:t>Symptomatic</a:t>
            </a:r>
          </a:p>
          <a:p>
            <a:pPr marL="457189" indent="-457189">
              <a:buFontTx/>
              <a:buChar char="-"/>
            </a:pPr>
            <a:r>
              <a:rPr lang="en-GB" sz="2600" dirty="0">
                <a:solidFill>
                  <a:schemeClr val="bg1"/>
                </a:solidFill>
                <a:latin typeface="Calibri" panose="020F0502020204030204" pitchFamily="34" charset="0"/>
                <a:cs typeface="Calibri" panose="020F0502020204030204" pitchFamily="34" charset="0"/>
              </a:rPr>
              <a:t>Asymptomatic</a:t>
            </a:r>
          </a:p>
          <a:p>
            <a:r>
              <a:rPr lang="en-GB" sz="2600" dirty="0">
                <a:solidFill>
                  <a:schemeClr val="bg1"/>
                </a:solidFill>
                <a:latin typeface="Calibri" panose="020F0502020204030204" pitchFamily="34" charset="0"/>
                <a:cs typeface="Calibri" panose="020F0502020204030204" pitchFamily="34" charset="0"/>
              </a:rPr>
              <a:t>Sites around Swindon</a:t>
            </a:r>
          </a:p>
          <a:p>
            <a:r>
              <a:rPr lang="en-GB" sz="2600" dirty="0">
                <a:solidFill>
                  <a:schemeClr val="bg1"/>
                </a:solidFill>
                <a:latin typeface="Calibri" panose="020F0502020204030204" pitchFamily="34" charset="0"/>
                <a:cs typeface="Calibri" panose="020F0502020204030204" pitchFamily="34" charset="0"/>
              </a:rPr>
              <a:t>New initiative: Rapid testing for all</a:t>
            </a:r>
          </a:p>
          <a:p>
            <a:pPr marL="914389" lvl="1" indent="-457189"/>
            <a:r>
              <a:rPr lang="en-GB" sz="2600" dirty="0">
                <a:solidFill>
                  <a:schemeClr val="bg1"/>
                </a:solidFill>
                <a:latin typeface="Calibri" panose="020F0502020204030204" pitchFamily="34" charset="0"/>
                <a:cs typeface="Calibri" panose="020F0502020204030204" pitchFamily="34" charset="0"/>
              </a:rPr>
              <a:t>Home kits</a:t>
            </a:r>
          </a:p>
          <a:p>
            <a:pPr marL="914389" lvl="1" indent="-457189"/>
            <a:r>
              <a:rPr lang="en-GB" sz="2600" dirty="0">
                <a:solidFill>
                  <a:schemeClr val="bg1"/>
                </a:solidFill>
                <a:latin typeface="Calibri" panose="020F0502020204030204" pitchFamily="34" charset="0"/>
                <a:cs typeface="Calibri" panose="020F0502020204030204" pitchFamily="34" charset="0"/>
              </a:rPr>
              <a:t>Collect from test sites</a:t>
            </a:r>
          </a:p>
          <a:p>
            <a:pPr marL="914389" lvl="1" indent="-457189"/>
            <a:r>
              <a:rPr lang="en-GB" sz="2600" dirty="0">
                <a:solidFill>
                  <a:schemeClr val="bg1"/>
                </a:solidFill>
                <a:latin typeface="Calibri" panose="020F0502020204030204" pitchFamily="34" charset="0"/>
                <a:cs typeface="Calibri" panose="020F0502020204030204" pitchFamily="34" charset="0"/>
              </a:rPr>
              <a:t>Pharmacy collect</a:t>
            </a:r>
          </a:p>
          <a:p>
            <a:r>
              <a:rPr lang="en-GB" sz="2600" dirty="0">
                <a:solidFill>
                  <a:schemeClr val="bg1"/>
                </a:solidFill>
                <a:latin typeface="Calibri" panose="020F0502020204030204" pitchFamily="34" charset="0"/>
                <a:cs typeface="Calibri" panose="020F0502020204030204" pitchFamily="34" charset="0"/>
              </a:rPr>
              <a:t>LFTs</a:t>
            </a:r>
          </a:p>
          <a:p>
            <a:pPr marL="914389" lvl="1" indent="-457189"/>
            <a:r>
              <a:rPr lang="en-GB" sz="2600" dirty="0">
                <a:solidFill>
                  <a:schemeClr val="bg1"/>
                </a:solidFill>
                <a:latin typeface="Calibri" panose="020F0502020204030204" pitchFamily="34" charset="0"/>
                <a:cs typeface="Calibri" panose="020F0502020204030204" pitchFamily="34" charset="0"/>
              </a:rPr>
              <a:t>Results back quickly</a:t>
            </a:r>
          </a:p>
          <a:p>
            <a:pPr marL="914389" lvl="1" indent="-457189"/>
            <a:r>
              <a:rPr lang="en-GB" sz="2600" dirty="0">
                <a:solidFill>
                  <a:schemeClr val="bg1"/>
                </a:solidFill>
                <a:latin typeface="Calibri" panose="020F0502020204030204" pitchFamily="34" charset="0"/>
                <a:cs typeface="Calibri" panose="020F0502020204030204" pitchFamily="34" charset="0"/>
              </a:rPr>
              <a:t>PCR confirmation if positive</a:t>
            </a:r>
          </a:p>
          <a:p>
            <a:pPr marL="914389" lvl="1" indent="-457189"/>
            <a:r>
              <a:rPr lang="en-GB" sz="2600" dirty="0">
                <a:solidFill>
                  <a:schemeClr val="bg1"/>
                </a:solidFill>
                <a:latin typeface="Calibri" panose="020F0502020204030204" pitchFamily="34" charset="0"/>
                <a:cs typeface="Calibri" panose="020F0502020204030204" pitchFamily="34" charset="0"/>
              </a:rPr>
              <a:t>Recommended twice a week</a:t>
            </a:r>
          </a:p>
          <a:p>
            <a:endParaRPr lang="en-GB" dirty="0">
              <a:solidFill>
                <a:schemeClr val="bg1"/>
              </a:solidFill>
            </a:endParaRPr>
          </a:p>
          <a:p>
            <a:endParaRPr lang="en-GB" dirty="0">
              <a:solidFill>
                <a:schemeClr val="bg1"/>
              </a:solidFill>
            </a:endParaRPr>
          </a:p>
        </p:txBody>
      </p:sp>
      <p:sp>
        <p:nvSpPr>
          <p:cNvPr id="5" name="Text Placeholder 4"/>
          <p:cNvSpPr>
            <a:spLocks noGrp="1"/>
          </p:cNvSpPr>
          <p:nvPr>
            <p:ph type="body" sz="quarter" idx="12"/>
          </p:nvPr>
        </p:nvSpPr>
        <p:spPr>
          <a:xfrm>
            <a:off x="4010297" y="743919"/>
            <a:ext cx="4114800" cy="4831908"/>
          </a:xfrm>
        </p:spPr>
        <p:txBody>
          <a:bodyPr>
            <a:noAutofit/>
          </a:bodyPr>
          <a:lstStyle/>
          <a:p>
            <a:r>
              <a:rPr lang="en-GB" sz="1800" b="1" dirty="0">
                <a:solidFill>
                  <a:schemeClr val="bg1"/>
                </a:solidFill>
                <a:latin typeface="Calibri" panose="020F0502020204030204" pitchFamily="34" charset="0"/>
                <a:cs typeface="Calibri" panose="020F0502020204030204" pitchFamily="34" charset="0"/>
              </a:rPr>
              <a:t>Vaccination</a:t>
            </a:r>
          </a:p>
          <a:p>
            <a:pPr marL="457189" indent="-457189"/>
            <a:r>
              <a:rPr lang="en-GB" sz="1800" dirty="0">
                <a:solidFill>
                  <a:schemeClr val="bg1"/>
                </a:solidFill>
                <a:latin typeface="Calibri" panose="020F0502020204030204" pitchFamily="34" charset="0"/>
                <a:cs typeface="Calibri" panose="020F0502020204030204" pitchFamily="34" charset="0"/>
              </a:rPr>
              <a:t>NHS Led</a:t>
            </a:r>
          </a:p>
          <a:p>
            <a:pPr marL="457189" indent="-457189"/>
            <a:r>
              <a:rPr lang="en-GB" sz="1800" dirty="0">
                <a:solidFill>
                  <a:schemeClr val="bg1"/>
                </a:solidFill>
                <a:latin typeface="Calibri" panose="020F0502020204030204" pitchFamily="34" charset="0"/>
                <a:cs typeface="Calibri" panose="020F0502020204030204" pitchFamily="34" charset="0"/>
              </a:rPr>
              <a:t>Over 500,000 people vaccinated across BSW; over 85% of cohorts 1-9</a:t>
            </a:r>
          </a:p>
          <a:p>
            <a:pPr marL="457189" indent="-457189"/>
            <a:r>
              <a:rPr lang="en-GB" sz="1800" dirty="0">
                <a:solidFill>
                  <a:schemeClr val="bg1"/>
                </a:solidFill>
                <a:latin typeface="Calibri" panose="020F0502020204030204" pitchFamily="34" charset="0"/>
                <a:cs typeface="Calibri" panose="020F0502020204030204" pitchFamily="34" charset="0"/>
              </a:rPr>
              <a:t>Available at Steam, GWH, pharmacies in Swindon</a:t>
            </a:r>
          </a:p>
          <a:p>
            <a:pPr marL="457189" indent="-457189"/>
            <a:r>
              <a:rPr lang="en-GB" sz="1800" dirty="0">
                <a:solidFill>
                  <a:schemeClr val="bg1"/>
                </a:solidFill>
                <a:latin typeface="Calibri" panose="020F0502020204030204" pitchFamily="34" charset="0"/>
                <a:cs typeface="Calibri" panose="020F0502020204030204" pitchFamily="34" charset="0"/>
              </a:rPr>
              <a:t>NHS are working through cohorts 10-12 over coming weeks / months</a:t>
            </a:r>
          </a:p>
          <a:p>
            <a:pPr marL="457189" indent="-457189"/>
            <a:r>
              <a:rPr lang="en-GB" sz="1800" dirty="0">
                <a:solidFill>
                  <a:schemeClr val="bg1"/>
                </a:solidFill>
                <a:latin typeface="Calibri" panose="020F0502020204030204" pitchFamily="34" charset="0"/>
                <a:cs typeface="Calibri" panose="020F0502020204030204" pitchFamily="34" charset="0"/>
              </a:rPr>
              <a:t>If you have concerns look at reliable sources of information (e.g. Q&amp;A on  CCG website and NHS)</a:t>
            </a:r>
          </a:p>
          <a:p>
            <a:pPr marL="457189" indent="-457189"/>
            <a:r>
              <a:rPr lang="en-GB" sz="1800" dirty="0">
                <a:solidFill>
                  <a:schemeClr val="bg1"/>
                </a:solidFill>
                <a:latin typeface="Calibri" panose="020F0502020204030204" pitchFamily="34" charset="0"/>
                <a:cs typeface="Calibri" panose="020F0502020204030204" pitchFamily="34" charset="0"/>
              </a:rPr>
              <a:t>Even if you have been vaccinated if you get symptoms you still need to get tested and self isolate</a:t>
            </a:r>
          </a:p>
          <a:p>
            <a:pPr marL="457189" indent="-457189"/>
            <a:r>
              <a:rPr lang="en-GB" sz="1800" dirty="0">
                <a:solidFill>
                  <a:schemeClr val="bg1"/>
                </a:solidFill>
                <a:latin typeface="Calibri" panose="020F0502020204030204" pitchFamily="34" charset="0"/>
                <a:cs typeface="Calibri" panose="020F0502020204030204" pitchFamily="34" charset="0"/>
              </a:rPr>
              <a:t>Even if you have been vaccinated you still need to remember ‘face, hands, distance, ventilation’</a:t>
            </a:r>
          </a:p>
        </p:txBody>
      </p:sp>
      <p:sp>
        <p:nvSpPr>
          <p:cNvPr id="6" name="Text Placeholder 4"/>
          <p:cNvSpPr txBox="1">
            <a:spLocks/>
          </p:cNvSpPr>
          <p:nvPr/>
        </p:nvSpPr>
        <p:spPr>
          <a:xfrm>
            <a:off x="8398529" y="743918"/>
            <a:ext cx="3247173" cy="3843357"/>
          </a:xfrm>
          <a:prstGeom prst="rect">
            <a:avLst/>
          </a:prstGeom>
        </p:spPr>
        <p:txBody>
          <a:bodyPr vert="horz" lIns="0" tIns="0" rIns="0" bIns="0" rtlCol="0">
            <a:normAutofit/>
          </a:bodyPr>
          <a:lst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67" b="1" dirty="0">
                <a:solidFill>
                  <a:schemeClr val="bg1"/>
                </a:solidFill>
                <a:latin typeface="Calibri" panose="020F0502020204030204" pitchFamily="34" charset="0"/>
                <a:cs typeface="Calibri" panose="020F0502020204030204" pitchFamily="34" charset="0"/>
              </a:rPr>
              <a:t>Roadmap</a:t>
            </a:r>
          </a:p>
          <a:p>
            <a:r>
              <a:rPr lang="en-GB" sz="1867" dirty="0">
                <a:solidFill>
                  <a:schemeClr val="bg1"/>
                </a:solidFill>
                <a:latin typeface="Calibri" panose="020F0502020204030204" pitchFamily="34" charset="0"/>
                <a:cs typeface="Calibri" panose="020F0502020204030204" pitchFamily="34" charset="0"/>
              </a:rPr>
              <a:t>12</a:t>
            </a:r>
            <a:r>
              <a:rPr lang="en-GB" sz="1867" baseline="30000" dirty="0">
                <a:solidFill>
                  <a:schemeClr val="bg1"/>
                </a:solidFill>
                <a:latin typeface="Calibri" panose="020F0502020204030204" pitchFamily="34" charset="0"/>
                <a:cs typeface="Calibri" panose="020F0502020204030204" pitchFamily="34" charset="0"/>
              </a:rPr>
              <a:t>th</a:t>
            </a:r>
            <a:r>
              <a:rPr lang="en-GB" sz="1867" dirty="0">
                <a:solidFill>
                  <a:schemeClr val="bg1"/>
                </a:solidFill>
                <a:latin typeface="Calibri" panose="020F0502020204030204" pitchFamily="34" charset="0"/>
                <a:cs typeface="Calibri" panose="020F0502020204030204" pitchFamily="34" charset="0"/>
              </a:rPr>
              <a:t> April</a:t>
            </a:r>
          </a:p>
          <a:p>
            <a:r>
              <a:rPr lang="en-GB" sz="1867" dirty="0">
                <a:solidFill>
                  <a:schemeClr val="bg1"/>
                </a:solidFill>
                <a:latin typeface="Calibri" panose="020F0502020204030204" pitchFamily="34" charset="0"/>
                <a:cs typeface="Calibri" panose="020F0502020204030204" pitchFamily="34" charset="0"/>
              </a:rPr>
              <a:t>17</a:t>
            </a:r>
            <a:r>
              <a:rPr lang="en-GB" sz="1867" baseline="30000" dirty="0">
                <a:solidFill>
                  <a:schemeClr val="bg1"/>
                </a:solidFill>
                <a:latin typeface="Calibri" panose="020F0502020204030204" pitchFamily="34" charset="0"/>
                <a:cs typeface="Calibri" panose="020F0502020204030204" pitchFamily="34" charset="0"/>
              </a:rPr>
              <a:t>th</a:t>
            </a:r>
            <a:r>
              <a:rPr lang="en-GB" sz="1867" dirty="0">
                <a:solidFill>
                  <a:schemeClr val="bg1"/>
                </a:solidFill>
                <a:latin typeface="Calibri" panose="020F0502020204030204" pitchFamily="34" charset="0"/>
                <a:cs typeface="Calibri" panose="020F0502020204030204" pitchFamily="34" charset="0"/>
              </a:rPr>
              <a:t> May</a:t>
            </a:r>
          </a:p>
          <a:p>
            <a:r>
              <a:rPr lang="en-GB" sz="1867" dirty="0">
                <a:solidFill>
                  <a:schemeClr val="bg1"/>
                </a:solidFill>
                <a:latin typeface="Calibri" panose="020F0502020204030204" pitchFamily="34" charset="0"/>
                <a:cs typeface="Calibri" panose="020F0502020204030204" pitchFamily="34" charset="0"/>
              </a:rPr>
              <a:t>21</a:t>
            </a:r>
            <a:r>
              <a:rPr lang="en-GB" sz="1867" baseline="30000" dirty="0">
                <a:solidFill>
                  <a:schemeClr val="bg1"/>
                </a:solidFill>
                <a:latin typeface="Calibri" panose="020F0502020204030204" pitchFamily="34" charset="0"/>
                <a:cs typeface="Calibri" panose="020F0502020204030204" pitchFamily="34" charset="0"/>
              </a:rPr>
              <a:t>st</a:t>
            </a:r>
            <a:r>
              <a:rPr lang="en-GB" sz="1867" dirty="0">
                <a:solidFill>
                  <a:schemeClr val="bg1"/>
                </a:solidFill>
                <a:latin typeface="Calibri" panose="020F0502020204030204" pitchFamily="34" charset="0"/>
                <a:cs typeface="Calibri" panose="020F0502020204030204" pitchFamily="34" charset="0"/>
              </a:rPr>
              <a:t> June…</a:t>
            </a:r>
          </a:p>
          <a:p>
            <a:endParaRPr lang="en-GB" sz="1867" dirty="0">
              <a:solidFill>
                <a:schemeClr val="bg1"/>
              </a:solidFill>
            </a:endParaRPr>
          </a:p>
          <a:p>
            <a:r>
              <a:rPr lang="en-GB" sz="1867" b="1" dirty="0">
                <a:solidFill>
                  <a:schemeClr val="bg1"/>
                </a:solidFill>
              </a:rPr>
              <a:t>Information</a:t>
            </a:r>
          </a:p>
          <a:p>
            <a:r>
              <a:rPr lang="en-GB" sz="1867" dirty="0">
                <a:solidFill>
                  <a:schemeClr val="bg1"/>
                </a:solidFill>
                <a:hlinkClick r:id="rId2"/>
              </a:rPr>
              <a:t>covidresponse@swindon.gov.uk</a:t>
            </a:r>
            <a:endParaRPr lang="en-GB" sz="1867" dirty="0">
              <a:solidFill>
                <a:schemeClr val="bg1"/>
              </a:solidFill>
            </a:endParaRPr>
          </a:p>
          <a:p>
            <a:r>
              <a:rPr lang="en-GB" sz="1867" dirty="0">
                <a:solidFill>
                  <a:schemeClr val="bg1"/>
                </a:solidFill>
                <a:hlinkClick r:id="rId3"/>
              </a:rPr>
              <a:t>https://www.swindon.gov.uk/coronavirus/</a:t>
            </a:r>
            <a:endParaRPr lang="en-GB" sz="1867" dirty="0">
              <a:solidFill>
                <a:schemeClr val="bg1"/>
              </a:solidFill>
            </a:endParaRPr>
          </a:p>
          <a:p>
            <a:endParaRPr lang="en-GB" sz="1867" dirty="0"/>
          </a:p>
        </p:txBody>
      </p:sp>
      <p:pic>
        <p:nvPicPr>
          <p:cNvPr id="7" name="Picture 6" descr="A picture containing text, clipart&#10;&#10;Description automatically generated">
            <a:extLst>
              <a:ext uri="{FF2B5EF4-FFF2-40B4-BE49-F238E27FC236}">
                <a16:creationId xmlns:a16="http://schemas.microsoft.com/office/drawing/2014/main" id="{F79DD5AB-960E-49F9-92F3-E84BDD802B37}"/>
              </a:ext>
            </a:extLst>
          </p:cNvPr>
          <p:cNvPicPr>
            <a:picLocks noChangeAspect="1"/>
          </p:cNvPicPr>
          <p:nvPr/>
        </p:nvPicPr>
        <p:blipFill>
          <a:blip r:embed="rId4"/>
          <a:stretch>
            <a:fillRect/>
          </a:stretch>
        </p:blipFill>
        <p:spPr>
          <a:xfrm>
            <a:off x="10386874" y="274468"/>
            <a:ext cx="1083075" cy="1083075"/>
          </a:xfrm>
          <a:prstGeom prst="rect">
            <a:avLst/>
          </a:prstGeom>
        </p:spPr>
      </p:pic>
      <p:pic>
        <p:nvPicPr>
          <p:cNvPr id="8" name="Picture 7">
            <a:extLst>
              <a:ext uri="{FF2B5EF4-FFF2-40B4-BE49-F238E27FC236}">
                <a16:creationId xmlns:a16="http://schemas.microsoft.com/office/drawing/2014/main" id="{984FF8F1-D36F-486D-ACC2-2394D2B322C2}"/>
              </a:ext>
            </a:extLst>
          </p:cNvPr>
          <p:cNvPicPr>
            <a:picLocks noChangeAspect="1"/>
          </p:cNvPicPr>
          <p:nvPr/>
        </p:nvPicPr>
        <p:blipFill>
          <a:blip r:embed="rId5"/>
          <a:stretch>
            <a:fillRect/>
          </a:stretch>
        </p:blipFill>
        <p:spPr>
          <a:xfrm>
            <a:off x="10147177" y="5936912"/>
            <a:ext cx="1871662" cy="776917"/>
          </a:xfrm>
          <a:prstGeom prst="rect">
            <a:avLst/>
          </a:prstGeom>
        </p:spPr>
      </p:pic>
    </p:spTree>
    <p:extLst>
      <p:ext uri="{BB962C8B-B14F-4D97-AF65-F5344CB8AC3E}">
        <p14:creationId xmlns:p14="http://schemas.microsoft.com/office/powerpoint/2010/main" val="58100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2B4-D693-4168-A345-6195AE531B51}"/>
              </a:ext>
            </a:extLst>
          </p:cNvPr>
          <p:cNvSpPr>
            <a:spLocks noGrp="1"/>
          </p:cNvSpPr>
          <p:nvPr>
            <p:ph type="title"/>
          </p:nvPr>
        </p:nvSpPr>
        <p:spPr/>
        <p:txBody>
          <a:bodyPr/>
          <a:lstStyle/>
          <a:p>
            <a:r>
              <a:rPr lang="en-GB" dirty="0"/>
              <a:t>Annual report from Chiseldon Tennis Club</a:t>
            </a:r>
          </a:p>
        </p:txBody>
      </p:sp>
      <p:sp>
        <p:nvSpPr>
          <p:cNvPr id="3" name="Text Placeholder 2">
            <a:extLst>
              <a:ext uri="{FF2B5EF4-FFF2-40B4-BE49-F238E27FC236}">
                <a16:creationId xmlns:a16="http://schemas.microsoft.com/office/drawing/2014/main" id="{52FB86C1-0FEF-4B64-BC4B-AE9ED79D40FD}"/>
              </a:ext>
            </a:extLst>
          </p:cNvPr>
          <p:cNvSpPr>
            <a:spLocks noGrp="1"/>
          </p:cNvSpPr>
          <p:nvPr>
            <p:ph type="body" idx="1"/>
          </p:nvPr>
        </p:nvSpPr>
        <p:spPr/>
        <p:txBody>
          <a:bodyPr/>
          <a:lstStyle/>
          <a:p>
            <a:r>
              <a:rPr lang="en-GB" dirty="0"/>
              <a:t>From Julie Porte, Club Chairman</a:t>
            </a:r>
          </a:p>
        </p:txBody>
      </p:sp>
      <p:pic>
        <p:nvPicPr>
          <p:cNvPr id="4" name="Picture 3" descr="A picture containing text, clipart&#10;&#10;Description automatically generated">
            <a:extLst>
              <a:ext uri="{FF2B5EF4-FFF2-40B4-BE49-F238E27FC236}">
                <a16:creationId xmlns:a16="http://schemas.microsoft.com/office/drawing/2014/main" id="{8FA58705-0AC4-4D95-B611-291F1CBD3F0C}"/>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174492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79089-BCE5-4711-9CC9-369B7D09CD86}"/>
              </a:ext>
            </a:extLst>
          </p:cNvPr>
          <p:cNvSpPr txBox="1"/>
          <p:nvPr/>
        </p:nvSpPr>
        <p:spPr>
          <a:xfrm>
            <a:off x="648071" y="488272"/>
            <a:ext cx="9365942" cy="5755422"/>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Chiseldon Tennis Club Report for Parish Council - April 2021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Our tennis year begins in April and as tennis courts opened last year gradually in May after lockdown we were pleased to welcome back our members, invite new members and eventually start up Pay &amp; Play again. </a:t>
            </a:r>
          </a:p>
          <a:p>
            <a:r>
              <a:rPr lang="en-GB" sz="1600" dirty="0">
                <a:latin typeface="Calibri" panose="020F0502020204030204" pitchFamily="34" charset="0"/>
                <a:cs typeface="Calibri" panose="020F0502020204030204" pitchFamily="34" charset="0"/>
              </a:rPr>
              <a:t>The clubhouse has been out of bounds except for toilet facilities and there have been no social events but we did play a bit of Winter league tennis before we were closed down again.</a:t>
            </a:r>
          </a:p>
          <a:p>
            <a:r>
              <a:rPr lang="en-GB" sz="1600" dirty="0">
                <a:latin typeface="Calibri" panose="020F0502020204030204" pitchFamily="34" charset="0"/>
                <a:cs typeface="Calibri" panose="020F0502020204030204" pitchFamily="34" charset="0"/>
              </a:rPr>
              <a:t> Our club is small but has grown and thrived in spite of Covid. We are a mixed ability bunch, playing in top leagues and also mid leagues and we are friendly and welcoming. </a:t>
            </a:r>
          </a:p>
          <a:p>
            <a:r>
              <a:rPr lang="en-GB" sz="1600" dirty="0">
                <a:latin typeface="Calibri" panose="020F0502020204030204" pitchFamily="34" charset="0"/>
                <a:cs typeface="Calibri" panose="020F0502020204030204" pitchFamily="34" charset="0"/>
              </a:rPr>
              <a:t>Phil our coach left to go back into financial services in July and we warmly welcomed our new head coach - Lauren Prince. Lauren coaches children on Wednesdays, Fridays and Saturdays at the moment and runs holiday clubs which she advertises on Facebook. </a:t>
            </a:r>
          </a:p>
          <a:p>
            <a:r>
              <a:rPr lang="en-GB" sz="1600" dirty="0">
                <a:latin typeface="Calibri" panose="020F0502020204030204" pitchFamily="34" charset="0"/>
                <a:cs typeface="Calibri" panose="020F0502020204030204" pitchFamily="34" charset="0"/>
              </a:rPr>
              <a:t>LTA Youth Start - is a brand new course from the LTA that offers children a 6 week coaching course, a tennis racket, set of balls and a t-shirt - Lauren is running a couple of courses details on Facebook and our website. laurenprince92@outlook.com 07931 308269 </a:t>
            </a:r>
          </a:p>
          <a:p>
            <a:r>
              <a:rPr lang="en-GB" sz="1600" dirty="0">
                <a:latin typeface="Calibri" panose="020F0502020204030204" pitchFamily="34" charset="0"/>
                <a:cs typeface="Calibri" panose="020F0502020204030204" pitchFamily="34" charset="0"/>
              </a:rPr>
              <a:t>Lauren also runs courses for adults, does a great Cardio Tennis session on a Friday morning and does 1:1 coaching for members and non members. </a:t>
            </a:r>
          </a:p>
          <a:p>
            <a:r>
              <a:rPr lang="en-GB" sz="1600" dirty="0">
                <a:latin typeface="Calibri" panose="020F0502020204030204" pitchFamily="34" charset="0"/>
                <a:cs typeface="Calibri" panose="020F0502020204030204" pitchFamily="34" charset="0"/>
              </a:rPr>
              <a:t>She is also making contact with local schools. </a:t>
            </a:r>
          </a:p>
          <a:p>
            <a:r>
              <a:rPr lang="en-GB" sz="1600" dirty="0">
                <a:latin typeface="Calibri" panose="020F0502020204030204" pitchFamily="34" charset="0"/>
                <a:cs typeface="Calibri" panose="020F0502020204030204" pitchFamily="34" charset="0"/>
              </a:rPr>
              <a:t>We would welcome anyone to our club sessions to ‘try us out’ these are Wednesdays from 6.30 And Sunday mornings from 10.30. </a:t>
            </a:r>
          </a:p>
          <a:p>
            <a:r>
              <a:rPr lang="en-GB" sz="1600" dirty="0">
                <a:latin typeface="Calibri" panose="020F0502020204030204" pitchFamily="34" charset="0"/>
                <a:cs typeface="Calibri" panose="020F0502020204030204" pitchFamily="34" charset="0"/>
              </a:rPr>
              <a:t>Details of Chiseldon Tennis Club are on our website - www.chiseldontennisclub.co.uk or from info@chiseldontennisclub.co.uk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CTC Chair: Julie Porte 0775319995	</a:t>
            </a:r>
          </a:p>
        </p:txBody>
      </p:sp>
      <p:pic>
        <p:nvPicPr>
          <p:cNvPr id="3" name="Picture 2" descr="A picture containing text, clipart&#10;&#10;Description automatically generated">
            <a:extLst>
              <a:ext uri="{FF2B5EF4-FFF2-40B4-BE49-F238E27FC236}">
                <a16:creationId xmlns:a16="http://schemas.microsoft.com/office/drawing/2014/main" id="{631161AB-4D3D-4BD8-8D9F-1C8A37193600}"/>
              </a:ext>
            </a:extLst>
          </p:cNvPr>
          <p:cNvPicPr>
            <a:picLocks noChangeAspect="1"/>
          </p:cNvPicPr>
          <p:nvPr/>
        </p:nvPicPr>
        <p:blipFill>
          <a:blip r:embed="rId2"/>
          <a:stretch>
            <a:fillRect/>
          </a:stretch>
        </p:blipFill>
        <p:spPr>
          <a:xfrm>
            <a:off x="10217027" y="421257"/>
            <a:ext cx="1079500" cy="1079500"/>
          </a:xfrm>
          <a:prstGeom prst="rect">
            <a:avLst/>
          </a:prstGeom>
        </p:spPr>
      </p:pic>
    </p:spTree>
    <p:extLst>
      <p:ext uri="{BB962C8B-B14F-4D97-AF65-F5344CB8AC3E}">
        <p14:creationId xmlns:p14="http://schemas.microsoft.com/office/powerpoint/2010/main" val="165997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B2B4-D693-4168-A345-6195AE531B51}"/>
              </a:ext>
            </a:extLst>
          </p:cNvPr>
          <p:cNvSpPr>
            <a:spLocks noGrp="1"/>
          </p:cNvSpPr>
          <p:nvPr>
            <p:ph type="title"/>
          </p:nvPr>
        </p:nvSpPr>
        <p:spPr/>
        <p:txBody>
          <a:bodyPr/>
          <a:lstStyle/>
          <a:p>
            <a:r>
              <a:rPr lang="en-GB" dirty="0"/>
              <a:t>Annual report from Chiseldon Gardening &amp; Countryside club</a:t>
            </a:r>
          </a:p>
        </p:txBody>
      </p:sp>
      <p:sp>
        <p:nvSpPr>
          <p:cNvPr id="3" name="Text Placeholder 2">
            <a:extLst>
              <a:ext uri="{FF2B5EF4-FFF2-40B4-BE49-F238E27FC236}">
                <a16:creationId xmlns:a16="http://schemas.microsoft.com/office/drawing/2014/main" id="{52FB86C1-0FEF-4B64-BC4B-AE9ED79D40FD}"/>
              </a:ext>
            </a:extLst>
          </p:cNvPr>
          <p:cNvSpPr>
            <a:spLocks noGrp="1"/>
          </p:cNvSpPr>
          <p:nvPr>
            <p:ph type="body" idx="1"/>
          </p:nvPr>
        </p:nvSpPr>
        <p:spPr/>
        <p:txBody>
          <a:bodyPr/>
          <a:lstStyle/>
          <a:p>
            <a:r>
              <a:rPr lang="en-GB" dirty="0"/>
              <a:t>From Wendy Forster, Club member</a:t>
            </a:r>
          </a:p>
        </p:txBody>
      </p:sp>
      <p:pic>
        <p:nvPicPr>
          <p:cNvPr id="4" name="Picture 3" descr="A picture containing text, clipart&#10;&#10;Description automatically generated">
            <a:extLst>
              <a:ext uri="{FF2B5EF4-FFF2-40B4-BE49-F238E27FC236}">
                <a16:creationId xmlns:a16="http://schemas.microsoft.com/office/drawing/2014/main" id="{8598A238-D299-4214-BB62-DB7C72F6DCB9}"/>
              </a:ext>
            </a:extLst>
          </p:cNvPr>
          <p:cNvPicPr>
            <a:picLocks noChangeAspect="1"/>
          </p:cNvPicPr>
          <p:nvPr/>
        </p:nvPicPr>
        <p:blipFill>
          <a:blip r:embed="rId2"/>
          <a:stretch>
            <a:fillRect/>
          </a:stretch>
        </p:blipFill>
        <p:spPr>
          <a:xfrm>
            <a:off x="10217027" y="447891"/>
            <a:ext cx="1079500" cy="1079500"/>
          </a:xfrm>
          <a:prstGeom prst="rect">
            <a:avLst/>
          </a:prstGeom>
        </p:spPr>
      </p:pic>
    </p:spTree>
    <p:extLst>
      <p:ext uri="{BB962C8B-B14F-4D97-AF65-F5344CB8AC3E}">
        <p14:creationId xmlns:p14="http://schemas.microsoft.com/office/powerpoint/2010/main" val="51271628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196</TotalTime>
  <Words>2678</Words>
  <Application>Microsoft Office PowerPoint</Application>
  <PresentationFormat>Widescreen</PresentationFormat>
  <Paragraphs>179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Myriad Pro Light</vt:lpstr>
      <vt:lpstr>Trebuchet MS</vt:lpstr>
      <vt:lpstr>Berlin</vt:lpstr>
      <vt:lpstr>Chiseldon Parish Council Annual Parish Meeting</vt:lpstr>
      <vt:lpstr>Chairman’s welcome</vt:lpstr>
      <vt:lpstr>    Penny Marno, Consultant in Public Health.  Swindon Borough Council</vt:lpstr>
      <vt:lpstr>Covid in Swindon (as at 11th April)</vt:lpstr>
      <vt:lpstr>PowerPoint Presentation</vt:lpstr>
      <vt:lpstr>PowerPoint Presentation</vt:lpstr>
      <vt:lpstr>Annual report from Chiseldon Tennis Club</vt:lpstr>
      <vt:lpstr>PowerPoint Presentation</vt:lpstr>
      <vt:lpstr>Annual report from Chiseldon Gardening &amp; Countryside club</vt:lpstr>
      <vt:lpstr>PowerPoint Presentation</vt:lpstr>
      <vt:lpstr>PowerPoint Presentation</vt:lpstr>
      <vt:lpstr>Annual report from Washpool Area Restoration Project (WARP)</vt:lpstr>
      <vt:lpstr>PowerPoint Presentation</vt:lpstr>
      <vt:lpstr>PowerPoint Presentation</vt:lpstr>
      <vt:lpstr>Annual report from Chiseldon Local History Group</vt:lpstr>
      <vt:lpstr>PowerPoint Presentation</vt:lpstr>
      <vt:lpstr>PowerPoint Presentation</vt:lpstr>
      <vt:lpstr>Finance, Contracts and HR Committee report</vt:lpstr>
      <vt:lpstr>PowerPoint Presentation</vt:lpstr>
      <vt:lpstr>Environment, General Purpose &amp; Amenities Committee report</vt:lpstr>
      <vt:lpstr>PowerPoint Presentation</vt:lpstr>
      <vt:lpstr>Planning, Highways and Transport Development Committee report</vt:lpstr>
      <vt:lpstr>PowerPoint Presentation</vt:lpstr>
      <vt:lpstr>Chairman’s Annual report</vt:lpstr>
      <vt:lpstr>PowerPoint Presentation</vt:lpstr>
      <vt:lpstr>Public Q&amp;A session – to close by 7.30pm</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Chiseldon Parish Council Annual Parish Meeting</dc:title>
  <dc:creator>Clair Wilkinson - Clerk, Chiseldon PC</dc:creator>
  <cp:lastModifiedBy>Clair Wilkinson - Clerk, Chiseldon PC</cp:lastModifiedBy>
  <cp:revision>30</cp:revision>
  <dcterms:created xsi:type="dcterms:W3CDTF">2021-03-31T08:51:54Z</dcterms:created>
  <dcterms:modified xsi:type="dcterms:W3CDTF">2021-04-12T12:29:05Z</dcterms:modified>
</cp:coreProperties>
</file>